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6" r:id="rId2"/>
  </p:sldMasterIdLst>
  <p:notesMasterIdLst>
    <p:notesMasterId r:id="rId40"/>
  </p:notesMasterIdLst>
  <p:sldIdLst>
    <p:sldId id="256" r:id="rId3"/>
    <p:sldId id="259" r:id="rId4"/>
    <p:sldId id="2096" r:id="rId5"/>
    <p:sldId id="681" r:id="rId6"/>
    <p:sldId id="2098" r:id="rId7"/>
    <p:sldId id="281" r:id="rId8"/>
    <p:sldId id="282" r:id="rId9"/>
    <p:sldId id="2097" r:id="rId10"/>
    <p:sldId id="682" r:id="rId11"/>
    <p:sldId id="2112" r:id="rId12"/>
    <p:sldId id="529" r:id="rId13"/>
    <p:sldId id="2100" r:id="rId14"/>
    <p:sldId id="673" r:id="rId15"/>
    <p:sldId id="2113" r:id="rId16"/>
    <p:sldId id="2101" r:id="rId17"/>
    <p:sldId id="688" r:id="rId18"/>
    <p:sldId id="1994" r:id="rId19"/>
    <p:sldId id="1966" r:id="rId20"/>
    <p:sldId id="2003" r:id="rId21"/>
    <p:sldId id="1989" r:id="rId22"/>
    <p:sldId id="260" r:id="rId23"/>
    <p:sldId id="544" r:id="rId24"/>
    <p:sldId id="2104" r:id="rId25"/>
    <p:sldId id="671" r:id="rId26"/>
    <p:sldId id="2110" r:id="rId27"/>
    <p:sldId id="2089" r:id="rId28"/>
    <p:sldId id="2092" r:id="rId29"/>
    <p:sldId id="2102" r:id="rId30"/>
    <p:sldId id="2111" r:id="rId31"/>
    <p:sldId id="2105" r:id="rId32"/>
    <p:sldId id="2106" r:id="rId33"/>
    <p:sldId id="2108" r:id="rId34"/>
    <p:sldId id="2109" r:id="rId35"/>
    <p:sldId id="2094" r:id="rId36"/>
    <p:sldId id="2093" r:id="rId37"/>
    <p:sldId id="540" r:id="rId38"/>
    <p:sldId id="257" r:id="rId39"/>
  </p:sldIdLst>
  <p:sldSz cx="9144000" cy="5143500" type="screen16x9"/>
  <p:notesSz cx="6858000" cy="9144000"/>
  <p:embeddedFontLst>
    <p:embeddedFont>
      <p:font typeface="Avenir" panose="02000503020000020003" pitchFamily="2" charset="0"/>
      <p:regular r:id="rId41"/>
      <p:italic r:id="rId42"/>
    </p:embeddedFont>
    <p:embeddedFont>
      <p:font typeface="Avenir Book" panose="02000503020000020003" pitchFamily="2" charset="0"/>
      <p:regular r:id="rId43"/>
      <p:italic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Century Gothic" panose="020B0502020202020204" pitchFamily="34" charset="0"/>
      <p:regular r:id="rId51"/>
      <p:bold r:id="rId52"/>
      <p:italic r:id="rId53"/>
      <p:boldItalic r:id="rId54"/>
    </p:embeddedFont>
    <p:embeddedFont>
      <p:font typeface="Lato"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5"/>
    <p:restoredTop sz="66641"/>
  </p:normalViewPr>
  <p:slideViewPr>
    <p:cSldViewPr snapToGrid="0">
      <p:cViewPr varScale="1">
        <p:scale>
          <a:sx n="98" d="100"/>
          <a:sy n="98" d="100"/>
        </p:scale>
        <p:origin x="236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Sam’s Weekly Miles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Wk 1</c:v>
                </c:pt>
                <c:pt idx="1">
                  <c:v>Wk 2</c:v>
                </c:pt>
                <c:pt idx="2">
                  <c:v>Wk 3</c:v>
                </c:pt>
                <c:pt idx="3">
                  <c:v>Wk 4</c:v>
                </c:pt>
                <c:pt idx="4">
                  <c:v>Wk 5</c:v>
                </c:pt>
                <c:pt idx="5">
                  <c:v>Wk 6</c:v>
                </c:pt>
                <c:pt idx="6">
                  <c:v>Wk 7</c:v>
                </c:pt>
                <c:pt idx="7">
                  <c:v>Wk 8</c:v>
                </c:pt>
              </c:strCache>
            </c:strRef>
          </c:cat>
          <c:val>
            <c:numRef>
              <c:f>Sheet1!$B$2:$B$9</c:f>
              <c:numCache>
                <c:formatCode>General</c:formatCode>
                <c:ptCount val="8"/>
                <c:pt idx="0">
                  <c:v>3</c:v>
                </c:pt>
                <c:pt idx="1">
                  <c:v>5</c:v>
                </c:pt>
                <c:pt idx="2">
                  <c:v>10</c:v>
                </c:pt>
                <c:pt idx="3">
                  <c:v>12</c:v>
                </c:pt>
                <c:pt idx="4">
                  <c:v>15</c:v>
                </c:pt>
                <c:pt idx="5">
                  <c:v>18</c:v>
                </c:pt>
                <c:pt idx="6">
                  <c:v>20</c:v>
                </c:pt>
                <c:pt idx="7">
                  <c:v>22</c:v>
                </c:pt>
              </c:numCache>
            </c:numRef>
          </c:val>
          <c:smooth val="0"/>
          <c:extLst>
            <c:ext xmlns:c16="http://schemas.microsoft.com/office/drawing/2014/chart" uri="{C3380CC4-5D6E-409C-BE32-E72D297353CC}">
              <c16:uniqueId val="{00000000-334B-1348-8DE5-DFF4FBD3D836}"/>
            </c:ext>
          </c:extLst>
        </c:ser>
        <c:dLbls>
          <c:showLegendKey val="0"/>
          <c:showVal val="0"/>
          <c:showCatName val="0"/>
          <c:showSerName val="0"/>
          <c:showPercent val="0"/>
          <c:showBubbleSize val="0"/>
        </c:dLbls>
        <c:marker val="1"/>
        <c:smooth val="0"/>
        <c:axId val="857155279"/>
        <c:axId val="1152015823"/>
      </c:lineChart>
      <c:catAx>
        <c:axId val="85715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015823"/>
        <c:crosses val="autoZero"/>
        <c:auto val="1"/>
        <c:lblAlgn val="ctr"/>
        <c:lblOffset val="100"/>
        <c:noMultiLvlLbl val="0"/>
      </c:catAx>
      <c:valAx>
        <c:axId val="115201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7155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Sam’s Weekly Miles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Wk 1</c:v>
                </c:pt>
                <c:pt idx="1">
                  <c:v>Wk 2</c:v>
                </c:pt>
                <c:pt idx="2">
                  <c:v>Wk 3</c:v>
                </c:pt>
                <c:pt idx="3">
                  <c:v>Wk 4</c:v>
                </c:pt>
                <c:pt idx="4">
                  <c:v>Wk 5</c:v>
                </c:pt>
                <c:pt idx="5">
                  <c:v>Wk 6</c:v>
                </c:pt>
                <c:pt idx="6">
                  <c:v>Wk 7</c:v>
                </c:pt>
                <c:pt idx="7">
                  <c:v>Wk 8</c:v>
                </c:pt>
              </c:strCache>
            </c:strRef>
          </c:cat>
          <c:val>
            <c:numRef>
              <c:f>Sheet1!$B$2:$B$9</c:f>
              <c:numCache>
                <c:formatCode>General</c:formatCode>
                <c:ptCount val="8"/>
                <c:pt idx="0">
                  <c:v>3</c:v>
                </c:pt>
                <c:pt idx="1">
                  <c:v>5</c:v>
                </c:pt>
                <c:pt idx="2">
                  <c:v>10</c:v>
                </c:pt>
                <c:pt idx="3">
                  <c:v>12</c:v>
                </c:pt>
                <c:pt idx="4">
                  <c:v>15</c:v>
                </c:pt>
                <c:pt idx="5">
                  <c:v>18</c:v>
                </c:pt>
                <c:pt idx="6">
                  <c:v>20</c:v>
                </c:pt>
                <c:pt idx="7">
                  <c:v>22</c:v>
                </c:pt>
              </c:numCache>
            </c:numRef>
          </c:val>
          <c:smooth val="0"/>
          <c:extLst>
            <c:ext xmlns:c16="http://schemas.microsoft.com/office/drawing/2014/chart" uri="{C3380CC4-5D6E-409C-BE32-E72D297353CC}">
              <c16:uniqueId val="{00000000-334B-1348-8DE5-DFF4FBD3D836}"/>
            </c:ext>
          </c:extLst>
        </c:ser>
        <c:dLbls>
          <c:showLegendKey val="0"/>
          <c:showVal val="0"/>
          <c:showCatName val="0"/>
          <c:showSerName val="0"/>
          <c:showPercent val="0"/>
          <c:showBubbleSize val="0"/>
        </c:dLbls>
        <c:marker val="1"/>
        <c:smooth val="0"/>
        <c:axId val="857155279"/>
        <c:axId val="1152015823"/>
      </c:lineChart>
      <c:catAx>
        <c:axId val="85715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015823"/>
        <c:crosses val="autoZero"/>
        <c:auto val="1"/>
        <c:lblAlgn val="ctr"/>
        <c:lblOffset val="100"/>
        <c:noMultiLvlLbl val="0"/>
      </c:catAx>
      <c:valAx>
        <c:axId val="115201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7155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Sam’s Weekly Miles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Wk 1</c:v>
                </c:pt>
                <c:pt idx="1">
                  <c:v>Wk 2</c:v>
                </c:pt>
                <c:pt idx="2">
                  <c:v>Wk 3</c:v>
                </c:pt>
                <c:pt idx="3">
                  <c:v>Wk 4</c:v>
                </c:pt>
                <c:pt idx="4">
                  <c:v>Wk 5</c:v>
                </c:pt>
                <c:pt idx="5">
                  <c:v>Wk 6</c:v>
                </c:pt>
                <c:pt idx="6">
                  <c:v>Wk 7</c:v>
                </c:pt>
                <c:pt idx="7">
                  <c:v>Wk 8</c:v>
                </c:pt>
              </c:strCache>
            </c:strRef>
          </c:cat>
          <c:val>
            <c:numRef>
              <c:f>Sheet1!$B$2:$B$9</c:f>
              <c:numCache>
                <c:formatCode>General</c:formatCode>
                <c:ptCount val="8"/>
                <c:pt idx="0">
                  <c:v>3</c:v>
                </c:pt>
                <c:pt idx="1">
                  <c:v>5</c:v>
                </c:pt>
                <c:pt idx="2">
                  <c:v>10</c:v>
                </c:pt>
                <c:pt idx="3">
                  <c:v>12</c:v>
                </c:pt>
                <c:pt idx="4">
                  <c:v>15</c:v>
                </c:pt>
                <c:pt idx="5">
                  <c:v>18</c:v>
                </c:pt>
                <c:pt idx="6">
                  <c:v>20</c:v>
                </c:pt>
                <c:pt idx="7">
                  <c:v>22</c:v>
                </c:pt>
              </c:numCache>
            </c:numRef>
          </c:val>
          <c:smooth val="0"/>
          <c:extLst>
            <c:ext xmlns:c16="http://schemas.microsoft.com/office/drawing/2014/chart" uri="{C3380CC4-5D6E-409C-BE32-E72D297353CC}">
              <c16:uniqueId val="{00000000-1571-0940-91A2-86698DF81279}"/>
            </c:ext>
          </c:extLst>
        </c:ser>
        <c:dLbls>
          <c:showLegendKey val="0"/>
          <c:showVal val="0"/>
          <c:showCatName val="0"/>
          <c:showSerName val="0"/>
          <c:showPercent val="0"/>
          <c:showBubbleSize val="0"/>
        </c:dLbls>
        <c:marker val="1"/>
        <c:smooth val="0"/>
        <c:axId val="857155279"/>
        <c:axId val="1152015823"/>
      </c:lineChart>
      <c:catAx>
        <c:axId val="85715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015823"/>
        <c:crosses val="autoZero"/>
        <c:auto val="1"/>
        <c:lblAlgn val="ctr"/>
        <c:lblOffset val="100"/>
        <c:noMultiLvlLbl val="0"/>
      </c:catAx>
      <c:valAx>
        <c:axId val="115201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7155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Sam’s Weekly Miles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Wk 1</c:v>
                </c:pt>
                <c:pt idx="1">
                  <c:v>Wk 2</c:v>
                </c:pt>
                <c:pt idx="2">
                  <c:v>Wk 3</c:v>
                </c:pt>
                <c:pt idx="3">
                  <c:v>Wk 4</c:v>
                </c:pt>
                <c:pt idx="4">
                  <c:v>Wk 5</c:v>
                </c:pt>
                <c:pt idx="5">
                  <c:v>Wk 6</c:v>
                </c:pt>
                <c:pt idx="6">
                  <c:v>Wk 7</c:v>
                </c:pt>
                <c:pt idx="7">
                  <c:v>Wk 8</c:v>
                </c:pt>
              </c:strCache>
            </c:strRef>
          </c:cat>
          <c:val>
            <c:numRef>
              <c:f>Sheet1!$B$2:$B$9</c:f>
              <c:numCache>
                <c:formatCode>General</c:formatCode>
                <c:ptCount val="8"/>
                <c:pt idx="0">
                  <c:v>3</c:v>
                </c:pt>
                <c:pt idx="1">
                  <c:v>5</c:v>
                </c:pt>
                <c:pt idx="2">
                  <c:v>10</c:v>
                </c:pt>
                <c:pt idx="3">
                  <c:v>12</c:v>
                </c:pt>
                <c:pt idx="4">
                  <c:v>15</c:v>
                </c:pt>
                <c:pt idx="5">
                  <c:v>18</c:v>
                </c:pt>
                <c:pt idx="6">
                  <c:v>20</c:v>
                </c:pt>
                <c:pt idx="7">
                  <c:v>22</c:v>
                </c:pt>
              </c:numCache>
            </c:numRef>
          </c:val>
          <c:smooth val="0"/>
          <c:extLst>
            <c:ext xmlns:c16="http://schemas.microsoft.com/office/drawing/2014/chart" uri="{C3380CC4-5D6E-409C-BE32-E72D297353CC}">
              <c16:uniqueId val="{00000000-F8C1-1946-83C1-4291D0CB4CEF}"/>
            </c:ext>
          </c:extLst>
        </c:ser>
        <c:dLbls>
          <c:showLegendKey val="0"/>
          <c:showVal val="0"/>
          <c:showCatName val="0"/>
          <c:showSerName val="0"/>
          <c:showPercent val="0"/>
          <c:showBubbleSize val="0"/>
        </c:dLbls>
        <c:marker val="1"/>
        <c:smooth val="0"/>
        <c:axId val="857155279"/>
        <c:axId val="1152015823"/>
      </c:lineChart>
      <c:catAx>
        <c:axId val="85715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015823"/>
        <c:crosses val="autoZero"/>
        <c:auto val="1"/>
        <c:lblAlgn val="ctr"/>
        <c:lblOffset val="100"/>
        <c:noMultiLvlLbl val="0"/>
      </c:catAx>
      <c:valAx>
        <c:axId val="115201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7155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Sam’s Weekly Miles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Miles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Wk 1</c:v>
                </c:pt>
                <c:pt idx="1">
                  <c:v>Wk 2</c:v>
                </c:pt>
                <c:pt idx="2">
                  <c:v>Wk 3</c:v>
                </c:pt>
                <c:pt idx="3">
                  <c:v>Wk 4</c:v>
                </c:pt>
                <c:pt idx="4">
                  <c:v>Wk 5</c:v>
                </c:pt>
                <c:pt idx="5">
                  <c:v>Wk 6</c:v>
                </c:pt>
                <c:pt idx="6">
                  <c:v>Wk 7</c:v>
                </c:pt>
                <c:pt idx="7">
                  <c:v>Wk 8</c:v>
                </c:pt>
              </c:strCache>
            </c:strRef>
          </c:cat>
          <c:val>
            <c:numRef>
              <c:f>Sheet1!$B$2:$B$9</c:f>
              <c:numCache>
                <c:formatCode>General</c:formatCode>
                <c:ptCount val="8"/>
                <c:pt idx="0">
                  <c:v>3</c:v>
                </c:pt>
                <c:pt idx="1">
                  <c:v>5</c:v>
                </c:pt>
                <c:pt idx="2">
                  <c:v>10</c:v>
                </c:pt>
                <c:pt idx="3">
                  <c:v>12</c:v>
                </c:pt>
                <c:pt idx="4">
                  <c:v>15</c:v>
                </c:pt>
                <c:pt idx="5">
                  <c:v>18</c:v>
                </c:pt>
                <c:pt idx="6">
                  <c:v>20</c:v>
                </c:pt>
                <c:pt idx="7">
                  <c:v>22</c:v>
                </c:pt>
              </c:numCache>
            </c:numRef>
          </c:val>
          <c:smooth val="0"/>
          <c:extLst>
            <c:ext xmlns:c16="http://schemas.microsoft.com/office/drawing/2014/chart" uri="{C3380CC4-5D6E-409C-BE32-E72D297353CC}">
              <c16:uniqueId val="{00000000-D34C-1642-B850-E02E7163592B}"/>
            </c:ext>
          </c:extLst>
        </c:ser>
        <c:dLbls>
          <c:showLegendKey val="0"/>
          <c:showVal val="0"/>
          <c:showCatName val="0"/>
          <c:showSerName val="0"/>
          <c:showPercent val="0"/>
          <c:showBubbleSize val="0"/>
        </c:dLbls>
        <c:marker val="1"/>
        <c:smooth val="0"/>
        <c:axId val="857155279"/>
        <c:axId val="1152015823"/>
      </c:lineChart>
      <c:catAx>
        <c:axId val="857155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2015823"/>
        <c:crosses val="autoZero"/>
        <c:auto val="1"/>
        <c:lblAlgn val="ctr"/>
        <c:lblOffset val="100"/>
        <c:noMultiLvlLbl val="0"/>
      </c:catAx>
      <c:valAx>
        <c:axId val="115201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71552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hyperlink" Target="https://commons.wikimedia.org/wiki/File:Noun_Project_question_mark_icon_1101884_cc.svg"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hyperlink" Target="https://commons.wikimedia.org/wiki/File:Noun_Project_question_mark_icon_1101884_cc.svg"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467461-D494-4C19-B92D-FC3971DB753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44DBCC6-BBD7-49E9-BEC9-B87F315DC546}">
      <dgm:prSet/>
      <dgm:spPr/>
      <dgm:t>
        <a:bodyPr/>
        <a:lstStyle/>
        <a:p>
          <a:pPr>
            <a:defRPr cap="all"/>
          </a:pPr>
          <a:r>
            <a:rPr lang="en-US" b="0" i="0" cap="none" baseline="0" dirty="0">
              <a:latin typeface="Avenir" panose="02000503020000020003" pitchFamily="2" charset="0"/>
            </a:rPr>
            <a:t>Fitness</a:t>
          </a:r>
        </a:p>
      </dgm:t>
    </dgm:pt>
    <dgm:pt modelId="{D6160978-0ADD-4176-9881-7D961FCB435F}" type="sibTrans" cxnId="{6A60D38F-20C7-49F8-AF0C-EEBD8E1C46E8}">
      <dgm:prSet/>
      <dgm:spPr/>
      <dgm:t>
        <a:bodyPr/>
        <a:lstStyle/>
        <a:p>
          <a:endParaRPr lang="en-US"/>
        </a:p>
      </dgm:t>
    </dgm:pt>
    <dgm:pt modelId="{5CE6EAD5-7ECE-47B8-8539-EC33A3E21494}" type="parTrans" cxnId="{6A60D38F-20C7-49F8-AF0C-EEBD8E1C46E8}">
      <dgm:prSet/>
      <dgm:spPr/>
      <dgm:t>
        <a:bodyPr/>
        <a:lstStyle/>
        <a:p>
          <a:endParaRPr lang="en-US"/>
        </a:p>
      </dgm:t>
    </dgm:pt>
    <dgm:pt modelId="{2B05E52D-BECE-4BAD-B3A5-759CA52596F3}">
      <dgm:prSet/>
      <dgm:spPr/>
      <dgm:t>
        <a:bodyPr/>
        <a:lstStyle/>
        <a:p>
          <a:pPr>
            <a:defRPr cap="all"/>
          </a:pPr>
          <a:r>
            <a:rPr lang="en-US" cap="none" baseline="0" dirty="0">
              <a:latin typeface="Avenir Book" panose="02000503020000020003" pitchFamily="2" charset="0"/>
            </a:rPr>
            <a:t>Great</a:t>
          </a:r>
        </a:p>
      </dgm:t>
    </dgm:pt>
    <dgm:pt modelId="{CCF95868-F4E6-48C3-89BB-95EC88E041C9}" type="sibTrans" cxnId="{9008527B-D38C-4299-96C6-7D8381B002B6}">
      <dgm:prSet/>
      <dgm:spPr/>
      <dgm:t>
        <a:bodyPr/>
        <a:lstStyle/>
        <a:p>
          <a:endParaRPr lang="en-US"/>
        </a:p>
      </dgm:t>
    </dgm:pt>
    <dgm:pt modelId="{8507FEF9-02FF-42B5-8379-A3FA2D03982B}" type="parTrans" cxnId="{9008527B-D38C-4299-96C6-7D8381B002B6}">
      <dgm:prSet/>
      <dgm:spPr/>
      <dgm:t>
        <a:bodyPr/>
        <a:lstStyle/>
        <a:p>
          <a:endParaRPr lang="en-US"/>
        </a:p>
      </dgm:t>
    </dgm:pt>
    <dgm:pt modelId="{E453D8BB-94A6-4D68-8F80-755316A2D1D8}" type="pres">
      <dgm:prSet presAssocID="{89467461-D494-4C19-B92D-FC3971DB7533}" presName="root" presStyleCnt="0">
        <dgm:presLayoutVars>
          <dgm:dir/>
          <dgm:resizeHandles val="exact"/>
        </dgm:presLayoutVars>
      </dgm:prSet>
      <dgm:spPr/>
    </dgm:pt>
    <dgm:pt modelId="{C38FAAEF-D524-4F35-AA8B-E2D09DCA8E3C}" type="pres">
      <dgm:prSet presAssocID="{744DBCC6-BBD7-49E9-BEC9-B87F315DC546}" presName="compNode" presStyleCnt="0"/>
      <dgm:spPr/>
    </dgm:pt>
    <dgm:pt modelId="{F97480F8-E909-4E7F-B0BE-F4D59F1D2DCB}" type="pres">
      <dgm:prSet presAssocID="{744DBCC6-BBD7-49E9-BEC9-B87F315DC546}" presName="iconBgRect" presStyleLbl="bgShp" presStyleIdx="0" presStyleCnt="2"/>
      <dgm:spPr/>
    </dgm:pt>
    <dgm:pt modelId="{D9A1AC63-5EED-4768-8C94-A410C242B9B8}" type="pres">
      <dgm:prSet presAssocID="{744DBCC6-BBD7-49E9-BEC9-B87F315DC54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0474AD2F-0093-4C08-B14B-BF24F779E7BE}" type="pres">
      <dgm:prSet presAssocID="{744DBCC6-BBD7-49E9-BEC9-B87F315DC546}" presName="spaceRect" presStyleCnt="0"/>
      <dgm:spPr/>
    </dgm:pt>
    <dgm:pt modelId="{CE16BA67-4D0F-4128-8AD0-ADDC56EE8AD5}" type="pres">
      <dgm:prSet presAssocID="{744DBCC6-BBD7-49E9-BEC9-B87F315DC546}" presName="textRect" presStyleLbl="revTx" presStyleIdx="0" presStyleCnt="2">
        <dgm:presLayoutVars>
          <dgm:chMax val="1"/>
          <dgm:chPref val="1"/>
        </dgm:presLayoutVars>
      </dgm:prSet>
      <dgm:spPr/>
    </dgm:pt>
    <dgm:pt modelId="{B484ED96-68DA-4BB4-8B9F-6B72CC6A80EE}" type="pres">
      <dgm:prSet presAssocID="{D6160978-0ADD-4176-9881-7D961FCB435F}" presName="sibTrans" presStyleCnt="0"/>
      <dgm:spPr/>
    </dgm:pt>
    <dgm:pt modelId="{533E8439-64EA-4AD0-8F61-C085DF07C7A3}" type="pres">
      <dgm:prSet presAssocID="{2B05E52D-BECE-4BAD-B3A5-759CA52596F3}" presName="compNode" presStyleCnt="0"/>
      <dgm:spPr/>
    </dgm:pt>
    <dgm:pt modelId="{16CB99C8-C9A3-4AEC-860E-B42C04D74BE3}" type="pres">
      <dgm:prSet presAssocID="{2B05E52D-BECE-4BAD-B3A5-759CA52596F3}" presName="iconBgRect" presStyleLbl="bgShp" presStyleIdx="1" presStyleCnt="2"/>
      <dgm:spPr/>
    </dgm:pt>
    <dgm:pt modelId="{C8C6F3B7-7F2C-46AA-81AE-F68DC5F4BD1E}" type="pres">
      <dgm:prSet presAssocID="{2B05E52D-BECE-4BAD-B3A5-759CA52596F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FFC17B12-6712-4EA7-84A2-184EEC5B5E85}" type="pres">
      <dgm:prSet presAssocID="{2B05E52D-BECE-4BAD-B3A5-759CA52596F3}" presName="spaceRect" presStyleCnt="0"/>
      <dgm:spPr/>
    </dgm:pt>
    <dgm:pt modelId="{5EFADD23-9965-42F5-B568-D069353853B5}" type="pres">
      <dgm:prSet presAssocID="{2B05E52D-BECE-4BAD-B3A5-759CA52596F3}" presName="textRect" presStyleLbl="revTx" presStyleIdx="1" presStyleCnt="2">
        <dgm:presLayoutVars>
          <dgm:chMax val="1"/>
          <dgm:chPref val="1"/>
        </dgm:presLayoutVars>
      </dgm:prSet>
      <dgm:spPr/>
    </dgm:pt>
  </dgm:ptLst>
  <dgm:cxnLst>
    <dgm:cxn modelId="{3DB59071-A877-4746-93E0-1668839AA0F6}" type="presOf" srcId="{2B05E52D-BECE-4BAD-B3A5-759CA52596F3}" destId="{5EFADD23-9965-42F5-B568-D069353853B5}" srcOrd="0" destOrd="0" presId="urn:microsoft.com/office/officeart/2018/5/layout/IconCircleLabelList"/>
    <dgm:cxn modelId="{9008527B-D38C-4299-96C6-7D8381B002B6}" srcId="{89467461-D494-4C19-B92D-FC3971DB7533}" destId="{2B05E52D-BECE-4BAD-B3A5-759CA52596F3}" srcOrd="1" destOrd="0" parTransId="{8507FEF9-02FF-42B5-8379-A3FA2D03982B}" sibTransId="{CCF95868-F4E6-48C3-89BB-95EC88E041C9}"/>
    <dgm:cxn modelId="{830C2283-F7A7-4A8E-9482-CCCD454431E7}" type="presOf" srcId="{89467461-D494-4C19-B92D-FC3971DB7533}" destId="{E453D8BB-94A6-4D68-8F80-755316A2D1D8}" srcOrd="0" destOrd="0" presId="urn:microsoft.com/office/officeart/2018/5/layout/IconCircleLabelList"/>
    <dgm:cxn modelId="{6A60D38F-20C7-49F8-AF0C-EEBD8E1C46E8}" srcId="{89467461-D494-4C19-B92D-FC3971DB7533}" destId="{744DBCC6-BBD7-49E9-BEC9-B87F315DC546}" srcOrd="0" destOrd="0" parTransId="{5CE6EAD5-7ECE-47B8-8539-EC33A3E21494}" sibTransId="{D6160978-0ADD-4176-9881-7D961FCB435F}"/>
    <dgm:cxn modelId="{8F00D8D6-EBA3-49D4-B4EC-5CF58B115A8D}" type="presOf" srcId="{744DBCC6-BBD7-49E9-BEC9-B87F315DC546}" destId="{CE16BA67-4D0F-4128-8AD0-ADDC56EE8AD5}" srcOrd="0" destOrd="0" presId="urn:microsoft.com/office/officeart/2018/5/layout/IconCircleLabelList"/>
    <dgm:cxn modelId="{35183FAC-B79F-40B4-979B-76FF4D30E022}" type="presParOf" srcId="{E453D8BB-94A6-4D68-8F80-755316A2D1D8}" destId="{C38FAAEF-D524-4F35-AA8B-E2D09DCA8E3C}" srcOrd="0" destOrd="0" presId="urn:microsoft.com/office/officeart/2018/5/layout/IconCircleLabelList"/>
    <dgm:cxn modelId="{589F3B8F-8F51-4CCA-B4E9-54701CBC2AD2}" type="presParOf" srcId="{C38FAAEF-D524-4F35-AA8B-E2D09DCA8E3C}" destId="{F97480F8-E909-4E7F-B0BE-F4D59F1D2DCB}" srcOrd="0" destOrd="0" presId="urn:microsoft.com/office/officeart/2018/5/layout/IconCircleLabelList"/>
    <dgm:cxn modelId="{710C2112-E893-4F7C-9660-A93A05A60E5E}" type="presParOf" srcId="{C38FAAEF-D524-4F35-AA8B-E2D09DCA8E3C}" destId="{D9A1AC63-5EED-4768-8C94-A410C242B9B8}" srcOrd="1" destOrd="0" presId="urn:microsoft.com/office/officeart/2018/5/layout/IconCircleLabelList"/>
    <dgm:cxn modelId="{2154AEB8-69F5-4AF5-951E-EA85B80A2C76}" type="presParOf" srcId="{C38FAAEF-D524-4F35-AA8B-E2D09DCA8E3C}" destId="{0474AD2F-0093-4C08-B14B-BF24F779E7BE}" srcOrd="2" destOrd="0" presId="urn:microsoft.com/office/officeart/2018/5/layout/IconCircleLabelList"/>
    <dgm:cxn modelId="{2757D8B9-2C1F-4D97-B52E-2D8F7B4C7C5B}" type="presParOf" srcId="{C38FAAEF-D524-4F35-AA8B-E2D09DCA8E3C}" destId="{CE16BA67-4D0F-4128-8AD0-ADDC56EE8AD5}" srcOrd="3" destOrd="0" presId="urn:microsoft.com/office/officeart/2018/5/layout/IconCircleLabelList"/>
    <dgm:cxn modelId="{BAF58A15-D08D-42BA-A819-419CC8541D80}" type="presParOf" srcId="{E453D8BB-94A6-4D68-8F80-755316A2D1D8}" destId="{B484ED96-68DA-4BB4-8B9F-6B72CC6A80EE}" srcOrd="1" destOrd="0" presId="urn:microsoft.com/office/officeart/2018/5/layout/IconCircleLabelList"/>
    <dgm:cxn modelId="{721BA8EB-D49B-4505-AD47-263AB67A1895}" type="presParOf" srcId="{E453D8BB-94A6-4D68-8F80-755316A2D1D8}" destId="{533E8439-64EA-4AD0-8F61-C085DF07C7A3}" srcOrd="2" destOrd="0" presId="urn:microsoft.com/office/officeart/2018/5/layout/IconCircleLabelList"/>
    <dgm:cxn modelId="{E238318F-2B1B-41B9-8ADD-E454AB7187FA}" type="presParOf" srcId="{533E8439-64EA-4AD0-8F61-C085DF07C7A3}" destId="{16CB99C8-C9A3-4AEC-860E-B42C04D74BE3}" srcOrd="0" destOrd="0" presId="urn:microsoft.com/office/officeart/2018/5/layout/IconCircleLabelList"/>
    <dgm:cxn modelId="{A910DCDC-8A63-40E8-BCAB-7A1D7C7CE819}" type="presParOf" srcId="{533E8439-64EA-4AD0-8F61-C085DF07C7A3}" destId="{C8C6F3B7-7F2C-46AA-81AE-F68DC5F4BD1E}" srcOrd="1" destOrd="0" presId="urn:microsoft.com/office/officeart/2018/5/layout/IconCircleLabelList"/>
    <dgm:cxn modelId="{BAA6C83A-572B-4F83-87B7-24388A8FCE0E}" type="presParOf" srcId="{533E8439-64EA-4AD0-8F61-C085DF07C7A3}" destId="{FFC17B12-6712-4EA7-84A2-184EEC5B5E85}" srcOrd="2" destOrd="0" presId="urn:microsoft.com/office/officeart/2018/5/layout/IconCircleLabelList"/>
    <dgm:cxn modelId="{0105AAE5-1973-4F36-AD92-D681E9EC2D9E}" type="presParOf" srcId="{533E8439-64EA-4AD0-8F61-C085DF07C7A3}" destId="{5EFADD23-9965-42F5-B568-D069353853B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E01622-5336-44D1-A027-6805D7E8FC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E94CF540-997F-429C-9F71-01C57B801A07}">
      <dgm:prSet/>
      <dgm:spPr/>
      <dgm:t>
        <a:bodyPr/>
        <a:lstStyle/>
        <a:p>
          <a:pPr>
            <a:defRPr cap="all"/>
          </a:pPr>
          <a:r>
            <a:rPr lang="en-US" cap="none" baseline="0" dirty="0">
              <a:latin typeface="Avenir Book" panose="02000503020000020003" pitchFamily="2" charset="0"/>
            </a:rPr>
            <a:t>Marathon next week</a:t>
          </a:r>
        </a:p>
      </dgm:t>
    </dgm:pt>
    <dgm:pt modelId="{DA6E56C9-025F-4574-9579-F4D3FC6BBBA9}" type="parTrans" cxnId="{3BC80316-A10D-4324-B482-1A87E1EDCA36}">
      <dgm:prSet/>
      <dgm:spPr/>
      <dgm:t>
        <a:bodyPr/>
        <a:lstStyle/>
        <a:p>
          <a:endParaRPr lang="en-US"/>
        </a:p>
      </dgm:t>
    </dgm:pt>
    <dgm:pt modelId="{55FE5DC1-CB14-4961-9CFD-D79BBC063B55}" type="sibTrans" cxnId="{3BC80316-A10D-4324-B482-1A87E1EDCA36}">
      <dgm:prSet/>
      <dgm:spPr/>
      <dgm:t>
        <a:bodyPr/>
        <a:lstStyle/>
        <a:p>
          <a:endParaRPr lang="en-US"/>
        </a:p>
      </dgm:t>
    </dgm:pt>
    <dgm:pt modelId="{735EFC61-A2B9-4AE5-9ECD-ACD263BEBD05}">
      <dgm:prSet/>
      <dgm:spPr/>
      <dgm:t>
        <a:bodyPr/>
        <a:lstStyle/>
        <a:p>
          <a:pPr>
            <a:defRPr cap="all"/>
          </a:pPr>
          <a:r>
            <a:rPr lang="en-US" cap="none" baseline="0" dirty="0">
              <a:latin typeface="Avenir Book" panose="02000503020000020003" pitchFamily="2" charset="0"/>
            </a:rPr>
            <a:t>Not as great</a:t>
          </a:r>
        </a:p>
      </dgm:t>
    </dgm:pt>
    <dgm:pt modelId="{49CACF6E-7F1C-431A-8417-ED9338F6BE16}" type="parTrans" cxnId="{B1FE97DD-8E91-488E-A7CB-14ADBB5D0CA1}">
      <dgm:prSet/>
      <dgm:spPr/>
      <dgm:t>
        <a:bodyPr/>
        <a:lstStyle/>
        <a:p>
          <a:endParaRPr lang="en-US"/>
        </a:p>
      </dgm:t>
    </dgm:pt>
    <dgm:pt modelId="{3E9CB348-F2ED-451C-9820-16362E30BFEC}" type="sibTrans" cxnId="{B1FE97DD-8E91-488E-A7CB-14ADBB5D0CA1}">
      <dgm:prSet/>
      <dgm:spPr/>
      <dgm:t>
        <a:bodyPr/>
        <a:lstStyle/>
        <a:p>
          <a:endParaRPr lang="en-US"/>
        </a:p>
      </dgm:t>
    </dgm:pt>
    <dgm:pt modelId="{5F6D97F5-8C91-45A2-A36B-199E66BB7373}" type="pres">
      <dgm:prSet presAssocID="{FBE01622-5336-44D1-A027-6805D7E8FC69}" presName="root" presStyleCnt="0">
        <dgm:presLayoutVars>
          <dgm:dir/>
          <dgm:resizeHandles val="exact"/>
        </dgm:presLayoutVars>
      </dgm:prSet>
      <dgm:spPr/>
    </dgm:pt>
    <dgm:pt modelId="{D9F143BC-4719-40E9-885F-A7FD3225B3C2}" type="pres">
      <dgm:prSet presAssocID="{E94CF540-997F-429C-9F71-01C57B801A07}" presName="compNode" presStyleCnt="0"/>
      <dgm:spPr/>
    </dgm:pt>
    <dgm:pt modelId="{C408C0B6-2C8E-4357-966A-86D9EF97BC49}" type="pres">
      <dgm:prSet presAssocID="{E94CF540-997F-429C-9F71-01C57B801A07}" presName="iconBgRect" presStyleLbl="bgShp" presStyleIdx="0" presStyleCnt="2"/>
      <dgm:spPr/>
    </dgm:pt>
    <dgm:pt modelId="{4903FDC2-9882-4B74-9C9B-ACD5AEE6D752}" type="pres">
      <dgm:prSet presAssocID="{E94CF540-997F-429C-9F71-01C57B801A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awl"/>
        </a:ext>
      </dgm:extLst>
    </dgm:pt>
    <dgm:pt modelId="{1A9CB084-455C-400C-9B13-A607BCB85A1E}" type="pres">
      <dgm:prSet presAssocID="{E94CF540-997F-429C-9F71-01C57B801A07}" presName="spaceRect" presStyleCnt="0"/>
      <dgm:spPr/>
    </dgm:pt>
    <dgm:pt modelId="{CFB15A3E-A220-465F-A77A-484A792E7EFF}" type="pres">
      <dgm:prSet presAssocID="{E94CF540-997F-429C-9F71-01C57B801A07}" presName="textRect" presStyleLbl="revTx" presStyleIdx="0" presStyleCnt="2">
        <dgm:presLayoutVars>
          <dgm:chMax val="1"/>
          <dgm:chPref val="1"/>
        </dgm:presLayoutVars>
      </dgm:prSet>
      <dgm:spPr/>
    </dgm:pt>
    <dgm:pt modelId="{DED93C7B-318A-4592-8AA3-230D3E6867BB}" type="pres">
      <dgm:prSet presAssocID="{55FE5DC1-CB14-4961-9CFD-D79BBC063B55}" presName="sibTrans" presStyleCnt="0"/>
      <dgm:spPr/>
    </dgm:pt>
    <dgm:pt modelId="{4F106750-1BCB-4989-A934-76267F50FAB9}" type="pres">
      <dgm:prSet presAssocID="{735EFC61-A2B9-4AE5-9ECD-ACD263BEBD05}" presName="compNode" presStyleCnt="0"/>
      <dgm:spPr/>
    </dgm:pt>
    <dgm:pt modelId="{394B7A4D-FEF9-40F1-86EE-565BD9D14E83}" type="pres">
      <dgm:prSet presAssocID="{735EFC61-A2B9-4AE5-9ECD-ACD263BEBD05}" presName="iconBgRect" presStyleLbl="bgShp" presStyleIdx="1" presStyleCnt="2"/>
      <dgm:spPr/>
    </dgm:pt>
    <dgm:pt modelId="{F65EF8AC-1A59-491F-942B-2ED04251A6CF}" type="pres">
      <dgm:prSet presAssocID="{735EFC61-A2B9-4AE5-9ECD-ACD263BEBD05}" presName="iconRect" presStyleLbl="node1" presStyleIdx="1" presStyleCnt="2" custAng="162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9ED4D5A7-B347-4AB8-BD5A-003B310FFDDD}" type="pres">
      <dgm:prSet presAssocID="{735EFC61-A2B9-4AE5-9ECD-ACD263BEBD05}" presName="spaceRect" presStyleCnt="0"/>
      <dgm:spPr/>
    </dgm:pt>
    <dgm:pt modelId="{76803581-34A2-4E76-8B9E-702FFE4F15F7}" type="pres">
      <dgm:prSet presAssocID="{735EFC61-A2B9-4AE5-9ECD-ACD263BEBD05}" presName="textRect" presStyleLbl="revTx" presStyleIdx="1" presStyleCnt="2">
        <dgm:presLayoutVars>
          <dgm:chMax val="1"/>
          <dgm:chPref val="1"/>
        </dgm:presLayoutVars>
      </dgm:prSet>
      <dgm:spPr/>
    </dgm:pt>
  </dgm:ptLst>
  <dgm:cxnLst>
    <dgm:cxn modelId="{3BC80316-A10D-4324-B482-1A87E1EDCA36}" srcId="{FBE01622-5336-44D1-A027-6805D7E8FC69}" destId="{E94CF540-997F-429C-9F71-01C57B801A07}" srcOrd="0" destOrd="0" parTransId="{DA6E56C9-025F-4574-9579-F4D3FC6BBBA9}" sibTransId="{55FE5DC1-CB14-4961-9CFD-D79BBC063B55}"/>
    <dgm:cxn modelId="{5ADA7058-ECFC-46B1-ACBB-0B31DDA30B99}" type="presOf" srcId="{FBE01622-5336-44D1-A027-6805D7E8FC69}" destId="{5F6D97F5-8C91-45A2-A36B-199E66BB7373}" srcOrd="0" destOrd="0" presId="urn:microsoft.com/office/officeart/2018/5/layout/IconCircleLabelList"/>
    <dgm:cxn modelId="{1A353999-47C8-4181-8D9F-3B685817650A}" type="presOf" srcId="{E94CF540-997F-429C-9F71-01C57B801A07}" destId="{CFB15A3E-A220-465F-A77A-484A792E7EFF}" srcOrd="0" destOrd="0" presId="urn:microsoft.com/office/officeart/2018/5/layout/IconCircleLabelList"/>
    <dgm:cxn modelId="{D5FAE1AC-6CEF-4B15-9075-97CD577BAD03}" type="presOf" srcId="{735EFC61-A2B9-4AE5-9ECD-ACD263BEBD05}" destId="{76803581-34A2-4E76-8B9E-702FFE4F15F7}" srcOrd="0" destOrd="0" presId="urn:microsoft.com/office/officeart/2018/5/layout/IconCircleLabelList"/>
    <dgm:cxn modelId="{B1FE97DD-8E91-488E-A7CB-14ADBB5D0CA1}" srcId="{FBE01622-5336-44D1-A027-6805D7E8FC69}" destId="{735EFC61-A2B9-4AE5-9ECD-ACD263BEBD05}" srcOrd="1" destOrd="0" parTransId="{49CACF6E-7F1C-431A-8417-ED9338F6BE16}" sibTransId="{3E9CB348-F2ED-451C-9820-16362E30BFEC}"/>
    <dgm:cxn modelId="{B89AE1C8-B48F-4339-995A-3259A6E8A9A6}" type="presParOf" srcId="{5F6D97F5-8C91-45A2-A36B-199E66BB7373}" destId="{D9F143BC-4719-40E9-885F-A7FD3225B3C2}" srcOrd="0" destOrd="0" presId="urn:microsoft.com/office/officeart/2018/5/layout/IconCircleLabelList"/>
    <dgm:cxn modelId="{D14439AB-DEA8-4092-ADFA-9C85DF2048C9}" type="presParOf" srcId="{D9F143BC-4719-40E9-885F-A7FD3225B3C2}" destId="{C408C0B6-2C8E-4357-966A-86D9EF97BC49}" srcOrd="0" destOrd="0" presId="urn:microsoft.com/office/officeart/2018/5/layout/IconCircleLabelList"/>
    <dgm:cxn modelId="{F57B3429-C55B-4721-906D-6BA995B6BB37}" type="presParOf" srcId="{D9F143BC-4719-40E9-885F-A7FD3225B3C2}" destId="{4903FDC2-9882-4B74-9C9B-ACD5AEE6D752}" srcOrd="1" destOrd="0" presId="urn:microsoft.com/office/officeart/2018/5/layout/IconCircleLabelList"/>
    <dgm:cxn modelId="{FC6640DD-586C-4731-BE75-1CC4A0D1B2B0}" type="presParOf" srcId="{D9F143BC-4719-40E9-885F-A7FD3225B3C2}" destId="{1A9CB084-455C-400C-9B13-A607BCB85A1E}" srcOrd="2" destOrd="0" presId="urn:microsoft.com/office/officeart/2018/5/layout/IconCircleLabelList"/>
    <dgm:cxn modelId="{98E6AFB3-A3ED-464C-BFFA-6EE74ABA99C8}" type="presParOf" srcId="{D9F143BC-4719-40E9-885F-A7FD3225B3C2}" destId="{CFB15A3E-A220-465F-A77A-484A792E7EFF}" srcOrd="3" destOrd="0" presId="urn:microsoft.com/office/officeart/2018/5/layout/IconCircleLabelList"/>
    <dgm:cxn modelId="{638E81B7-49F0-4308-97D7-ABA85BF4C139}" type="presParOf" srcId="{5F6D97F5-8C91-45A2-A36B-199E66BB7373}" destId="{DED93C7B-318A-4592-8AA3-230D3E6867BB}" srcOrd="1" destOrd="0" presId="urn:microsoft.com/office/officeart/2018/5/layout/IconCircleLabelList"/>
    <dgm:cxn modelId="{633FB2F0-A951-47BD-BC08-B84CAE0F483C}" type="presParOf" srcId="{5F6D97F5-8C91-45A2-A36B-199E66BB7373}" destId="{4F106750-1BCB-4989-A934-76267F50FAB9}" srcOrd="2" destOrd="0" presId="urn:microsoft.com/office/officeart/2018/5/layout/IconCircleLabelList"/>
    <dgm:cxn modelId="{88AB68AF-BBBB-42ED-BC88-50B6A0E611FF}" type="presParOf" srcId="{4F106750-1BCB-4989-A934-76267F50FAB9}" destId="{394B7A4D-FEF9-40F1-86EE-565BD9D14E83}" srcOrd="0" destOrd="0" presId="urn:microsoft.com/office/officeart/2018/5/layout/IconCircleLabelList"/>
    <dgm:cxn modelId="{69F4D5F4-F0BC-495F-9D94-CB699B4D5E60}" type="presParOf" srcId="{4F106750-1BCB-4989-A934-76267F50FAB9}" destId="{F65EF8AC-1A59-491F-942B-2ED04251A6CF}" srcOrd="1" destOrd="0" presId="urn:microsoft.com/office/officeart/2018/5/layout/IconCircleLabelList"/>
    <dgm:cxn modelId="{890A83EA-2999-43C2-9475-1F240F0DDE66}" type="presParOf" srcId="{4F106750-1BCB-4989-A934-76267F50FAB9}" destId="{9ED4D5A7-B347-4AB8-BD5A-003B310FFDDD}" srcOrd="2" destOrd="0" presId="urn:microsoft.com/office/officeart/2018/5/layout/IconCircleLabelList"/>
    <dgm:cxn modelId="{EE84BF93-9E03-426E-87AF-C2D199BB04D6}" type="presParOf" srcId="{4F106750-1BCB-4989-A934-76267F50FAB9}" destId="{76803581-34A2-4E76-8B9E-702FFE4F15F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E01622-5336-44D1-A027-6805D7E8FC6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94CF540-997F-429C-9F71-01C57B801A07}">
      <dgm:prSet/>
      <dgm:spPr/>
      <dgm:t>
        <a:bodyPr/>
        <a:lstStyle/>
        <a:p>
          <a:r>
            <a:rPr lang="en-US" dirty="0">
              <a:latin typeface="Avenir Book" panose="02000503020000020003" pitchFamily="2" charset="0"/>
            </a:rPr>
            <a:t>Climb Kilimanjaro</a:t>
          </a:r>
        </a:p>
      </dgm:t>
    </dgm:pt>
    <dgm:pt modelId="{DA6E56C9-025F-4574-9579-F4D3FC6BBBA9}" type="parTrans" cxnId="{3BC80316-A10D-4324-B482-1A87E1EDCA36}">
      <dgm:prSet/>
      <dgm:spPr/>
      <dgm:t>
        <a:bodyPr/>
        <a:lstStyle/>
        <a:p>
          <a:endParaRPr lang="en-US"/>
        </a:p>
      </dgm:t>
    </dgm:pt>
    <dgm:pt modelId="{55FE5DC1-CB14-4961-9CFD-D79BBC063B55}" type="sibTrans" cxnId="{3BC80316-A10D-4324-B482-1A87E1EDCA36}">
      <dgm:prSet/>
      <dgm:spPr/>
      <dgm:t>
        <a:bodyPr/>
        <a:lstStyle/>
        <a:p>
          <a:endParaRPr lang="en-US"/>
        </a:p>
      </dgm:t>
    </dgm:pt>
    <dgm:pt modelId="{735EFC61-A2B9-4AE5-9ECD-ACD263BEBD05}">
      <dgm:prSet/>
      <dgm:spPr/>
      <dgm:t>
        <a:bodyPr/>
        <a:lstStyle/>
        <a:p>
          <a:r>
            <a:rPr lang="en-US" dirty="0">
              <a:latin typeface="Avenir Book" panose="02000503020000020003" pitchFamily="2" charset="0"/>
            </a:rPr>
            <a:t>Not Sure</a:t>
          </a:r>
        </a:p>
      </dgm:t>
    </dgm:pt>
    <dgm:pt modelId="{49CACF6E-7F1C-431A-8417-ED9338F6BE16}" type="parTrans" cxnId="{B1FE97DD-8E91-488E-A7CB-14ADBB5D0CA1}">
      <dgm:prSet/>
      <dgm:spPr/>
      <dgm:t>
        <a:bodyPr/>
        <a:lstStyle/>
        <a:p>
          <a:endParaRPr lang="en-US"/>
        </a:p>
      </dgm:t>
    </dgm:pt>
    <dgm:pt modelId="{3E9CB348-F2ED-451C-9820-16362E30BFEC}" type="sibTrans" cxnId="{B1FE97DD-8E91-488E-A7CB-14ADBB5D0CA1}">
      <dgm:prSet/>
      <dgm:spPr/>
      <dgm:t>
        <a:bodyPr/>
        <a:lstStyle/>
        <a:p>
          <a:endParaRPr lang="en-US"/>
        </a:p>
      </dgm:t>
    </dgm:pt>
    <dgm:pt modelId="{63FA7C8E-1636-40B2-BE3E-C5162261ADC0}" type="pres">
      <dgm:prSet presAssocID="{FBE01622-5336-44D1-A027-6805D7E8FC69}" presName="root" presStyleCnt="0">
        <dgm:presLayoutVars>
          <dgm:dir/>
          <dgm:resizeHandles val="exact"/>
        </dgm:presLayoutVars>
      </dgm:prSet>
      <dgm:spPr/>
    </dgm:pt>
    <dgm:pt modelId="{C9CF0362-A124-4FF1-9A64-2EDF7ECC4F74}" type="pres">
      <dgm:prSet presAssocID="{E94CF540-997F-429C-9F71-01C57B801A07}" presName="compNode" presStyleCnt="0"/>
      <dgm:spPr/>
    </dgm:pt>
    <dgm:pt modelId="{E8E9C21F-57BB-4F51-BD97-C3D124D12CEE}" type="pres">
      <dgm:prSet presAssocID="{E94CF540-997F-429C-9F71-01C57B801A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ntains"/>
        </a:ext>
      </dgm:extLst>
    </dgm:pt>
    <dgm:pt modelId="{1EE2B263-FB99-4BEA-916A-4BC0D3732444}" type="pres">
      <dgm:prSet presAssocID="{E94CF540-997F-429C-9F71-01C57B801A07}" presName="spaceRect" presStyleCnt="0"/>
      <dgm:spPr/>
    </dgm:pt>
    <dgm:pt modelId="{B28EE119-6BFE-4011-9DC7-D941BD237D90}" type="pres">
      <dgm:prSet presAssocID="{E94CF540-997F-429C-9F71-01C57B801A07}" presName="textRect" presStyleLbl="revTx" presStyleIdx="0" presStyleCnt="2">
        <dgm:presLayoutVars>
          <dgm:chMax val="1"/>
          <dgm:chPref val="1"/>
        </dgm:presLayoutVars>
      </dgm:prSet>
      <dgm:spPr/>
    </dgm:pt>
    <dgm:pt modelId="{F3A31216-ED4C-4470-BC08-758318EE5018}" type="pres">
      <dgm:prSet presAssocID="{55FE5DC1-CB14-4961-9CFD-D79BBC063B55}" presName="sibTrans" presStyleCnt="0"/>
      <dgm:spPr/>
    </dgm:pt>
    <dgm:pt modelId="{B1622477-1048-4576-9C1A-BD65780B1F04}" type="pres">
      <dgm:prSet presAssocID="{735EFC61-A2B9-4AE5-9ECD-ACD263BEBD05}" presName="compNode" presStyleCnt="0"/>
      <dgm:spPr/>
    </dgm:pt>
    <dgm:pt modelId="{D6C90764-06DE-4668-A554-BD1C9055821A}" type="pres">
      <dgm:prSet presAssocID="{735EFC61-A2B9-4AE5-9ECD-ACD263BEBD05}" presName="iconRect" presStyleLbl="node1" presStyleIdx="1" presStyleCnt="2"/>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a:noFill/>
        </a:ln>
      </dgm:spPr>
    </dgm:pt>
    <dgm:pt modelId="{0E6D2526-CF6F-4139-BEB4-4BDEC72EC3C8}" type="pres">
      <dgm:prSet presAssocID="{735EFC61-A2B9-4AE5-9ECD-ACD263BEBD05}" presName="spaceRect" presStyleCnt="0"/>
      <dgm:spPr/>
    </dgm:pt>
    <dgm:pt modelId="{60698CE5-084A-496F-9AFD-C53AB352F470}" type="pres">
      <dgm:prSet presAssocID="{735EFC61-A2B9-4AE5-9ECD-ACD263BEBD05}" presName="textRect" presStyleLbl="revTx" presStyleIdx="1" presStyleCnt="2">
        <dgm:presLayoutVars>
          <dgm:chMax val="1"/>
          <dgm:chPref val="1"/>
        </dgm:presLayoutVars>
      </dgm:prSet>
      <dgm:spPr/>
    </dgm:pt>
  </dgm:ptLst>
  <dgm:cxnLst>
    <dgm:cxn modelId="{3BC80316-A10D-4324-B482-1A87E1EDCA36}" srcId="{FBE01622-5336-44D1-A027-6805D7E8FC69}" destId="{E94CF540-997F-429C-9F71-01C57B801A07}" srcOrd="0" destOrd="0" parTransId="{DA6E56C9-025F-4574-9579-F4D3FC6BBBA9}" sibTransId="{55FE5DC1-CB14-4961-9CFD-D79BBC063B55}"/>
    <dgm:cxn modelId="{7F7C1DBC-BA15-BF4B-8CBE-508FD1CA84FD}" type="presOf" srcId="{E94CF540-997F-429C-9F71-01C57B801A07}" destId="{B28EE119-6BFE-4011-9DC7-D941BD237D90}" srcOrd="0" destOrd="0" presId="urn:microsoft.com/office/officeart/2018/2/layout/IconLabelList"/>
    <dgm:cxn modelId="{A21311D4-DF02-5743-B5CC-366ACA7190CF}" type="presOf" srcId="{FBE01622-5336-44D1-A027-6805D7E8FC69}" destId="{63FA7C8E-1636-40B2-BE3E-C5162261ADC0}" srcOrd="0" destOrd="0" presId="urn:microsoft.com/office/officeart/2018/2/layout/IconLabelList"/>
    <dgm:cxn modelId="{B1FE97DD-8E91-488E-A7CB-14ADBB5D0CA1}" srcId="{FBE01622-5336-44D1-A027-6805D7E8FC69}" destId="{735EFC61-A2B9-4AE5-9ECD-ACD263BEBD05}" srcOrd="1" destOrd="0" parTransId="{49CACF6E-7F1C-431A-8417-ED9338F6BE16}" sibTransId="{3E9CB348-F2ED-451C-9820-16362E30BFEC}"/>
    <dgm:cxn modelId="{7730BEE6-439E-434A-A7E2-D0DF8558E695}" type="presOf" srcId="{735EFC61-A2B9-4AE5-9ECD-ACD263BEBD05}" destId="{60698CE5-084A-496F-9AFD-C53AB352F470}" srcOrd="0" destOrd="0" presId="urn:microsoft.com/office/officeart/2018/2/layout/IconLabelList"/>
    <dgm:cxn modelId="{96499CBB-FC62-D841-9812-F23D632B7EAC}" type="presParOf" srcId="{63FA7C8E-1636-40B2-BE3E-C5162261ADC0}" destId="{C9CF0362-A124-4FF1-9A64-2EDF7ECC4F74}" srcOrd="0" destOrd="0" presId="urn:microsoft.com/office/officeart/2018/2/layout/IconLabelList"/>
    <dgm:cxn modelId="{C33AF45C-3517-EE48-A161-7CC7C661D69A}" type="presParOf" srcId="{C9CF0362-A124-4FF1-9A64-2EDF7ECC4F74}" destId="{E8E9C21F-57BB-4F51-BD97-C3D124D12CEE}" srcOrd="0" destOrd="0" presId="urn:microsoft.com/office/officeart/2018/2/layout/IconLabelList"/>
    <dgm:cxn modelId="{431A1C7C-8E75-D540-AD5D-4F71FD059B62}" type="presParOf" srcId="{C9CF0362-A124-4FF1-9A64-2EDF7ECC4F74}" destId="{1EE2B263-FB99-4BEA-916A-4BC0D3732444}" srcOrd="1" destOrd="0" presId="urn:microsoft.com/office/officeart/2018/2/layout/IconLabelList"/>
    <dgm:cxn modelId="{9A3A14FF-E83A-4145-BB19-2A29B2C60785}" type="presParOf" srcId="{C9CF0362-A124-4FF1-9A64-2EDF7ECC4F74}" destId="{B28EE119-6BFE-4011-9DC7-D941BD237D90}" srcOrd="2" destOrd="0" presId="urn:microsoft.com/office/officeart/2018/2/layout/IconLabelList"/>
    <dgm:cxn modelId="{C5CBBA9C-F6EE-294E-8761-E7D52C300B2A}" type="presParOf" srcId="{63FA7C8E-1636-40B2-BE3E-C5162261ADC0}" destId="{F3A31216-ED4C-4470-BC08-758318EE5018}" srcOrd="1" destOrd="0" presId="urn:microsoft.com/office/officeart/2018/2/layout/IconLabelList"/>
    <dgm:cxn modelId="{B75B061E-6C4D-1844-B32F-0C21DCF1281C}" type="presParOf" srcId="{63FA7C8E-1636-40B2-BE3E-C5162261ADC0}" destId="{B1622477-1048-4576-9C1A-BD65780B1F04}" srcOrd="2" destOrd="0" presId="urn:microsoft.com/office/officeart/2018/2/layout/IconLabelList"/>
    <dgm:cxn modelId="{7F4AC467-FB74-7F47-A88F-C4FABD857223}" type="presParOf" srcId="{B1622477-1048-4576-9C1A-BD65780B1F04}" destId="{D6C90764-06DE-4668-A554-BD1C9055821A}" srcOrd="0" destOrd="0" presId="urn:microsoft.com/office/officeart/2018/2/layout/IconLabelList"/>
    <dgm:cxn modelId="{79EEC664-7893-AE42-BAF3-6D05F3C5C77A}" type="presParOf" srcId="{B1622477-1048-4576-9C1A-BD65780B1F04}" destId="{0E6D2526-CF6F-4139-BEB4-4BDEC72EC3C8}" srcOrd="1" destOrd="0" presId="urn:microsoft.com/office/officeart/2018/2/layout/IconLabelList"/>
    <dgm:cxn modelId="{4B560898-A3AB-724C-B6AE-D136FA1E0528}" type="presParOf" srcId="{B1622477-1048-4576-9C1A-BD65780B1F04}" destId="{60698CE5-084A-496F-9AFD-C53AB352F47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5D33C7-FD42-404C-808F-9008982F75D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A1F95-0735-4D39-9A50-2E29117B015C}">
      <dgm:prSet/>
      <dgm:spPr/>
      <dgm:t>
        <a:bodyPr/>
        <a:lstStyle/>
        <a:p>
          <a:r>
            <a:rPr lang="en-US" dirty="0">
              <a:latin typeface="Avenir Book" panose="02000503020000020003" pitchFamily="2" charset="0"/>
            </a:rPr>
            <a:t>Satisfying customer demands</a:t>
          </a:r>
        </a:p>
      </dgm:t>
    </dgm:pt>
    <dgm:pt modelId="{20C47BA7-6A0D-47B3-8F36-4FD8AFD6B42B}" type="parTrans" cxnId="{E61610CB-6CC9-4F68-81D7-A095AEF61F86}">
      <dgm:prSet/>
      <dgm:spPr/>
      <dgm:t>
        <a:bodyPr/>
        <a:lstStyle/>
        <a:p>
          <a:endParaRPr lang="en-US"/>
        </a:p>
      </dgm:t>
    </dgm:pt>
    <dgm:pt modelId="{54016357-15BA-4268-8B88-764A287BB4BD}" type="sibTrans" cxnId="{E61610CB-6CC9-4F68-81D7-A095AEF61F86}">
      <dgm:prSet/>
      <dgm:spPr/>
      <dgm:t>
        <a:bodyPr/>
        <a:lstStyle/>
        <a:p>
          <a:endParaRPr lang="en-US"/>
        </a:p>
      </dgm:t>
    </dgm:pt>
    <dgm:pt modelId="{93E57584-B72B-4D84-8DE4-B42C4E81F88B}">
      <dgm:prSet/>
      <dgm:spPr/>
      <dgm:t>
        <a:bodyPr/>
        <a:lstStyle/>
        <a:p>
          <a:r>
            <a:rPr lang="en-US" dirty="0">
              <a:latin typeface="Avenir Book" panose="02000503020000020003" pitchFamily="2" charset="0"/>
            </a:rPr>
            <a:t>Investment generating most value for customers</a:t>
          </a:r>
        </a:p>
      </dgm:t>
    </dgm:pt>
    <dgm:pt modelId="{AC5DBC0F-BCD4-4A3D-8318-0506726D7AB3}" type="parTrans" cxnId="{262C742B-F657-459A-88EE-72F50EA4B5C8}">
      <dgm:prSet/>
      <dgm:spPr/>
      <dgm:t>
        <a:bodyPr/>
        <a:lstStyle/>
        <a:p>
          <a:endParaRPr lang="en-US"/>
        </a:p>
      </dgm:t>
    </dgm:pt>
    <dgm:pt modelId="{797FF88C-8087-494D-9A90-3CF80CB79BFC}" type="sibTrans" cxnId="{262C742B-F657-459A-88EE-72F50EA4B5C8}">
      <dgm:prSet/>
      <dgm:spPr/>
      <dgm:t>
        <a:bodyPr/>
        <a:lstStyle/>
        <a:p>
          <a:endParaRPr lang="en-US"/>
        </a:p>
      </dgm:t>
    </dgm:pt>
    <dgm:pt modelId="{89336B6B-0E91-4D98-B1B1-55476D13E195}">
      <dgm:prSet/>
      <dgm:spPr/>
      <dgm:t>
        <a:bodyPr/>
        <a:lstStyle/>
        <a:p>
          <a:r>
            <a:rPr lang="en-US" dirty="0">
              <a:latin typeface="Avenir Book" panose="02000503020000020003" pitchFamily="2" charset="0"/>
            </a:rPr>
            <a:t>Value delivered to customers</a:t>
          </a:r>
        </a:p>
      </dgm:t>
    </dgm:pt>
    <dgm:pt modelId="{2BA46B11-F45C-4FE0-ADCB-382F7EE54065}" type="parTrans" cxnId="{89A4AB2C-2E1D-4D3C-94CD-006F4507BAC4}">
      <dgm:prSet/>
      <dgm:spPr/>
      <dgm:t>
        <a:bodyPr/>
        <a:lstStyle/>
        <a:p>
          <a:endParaRPr lang="en-US"/>
        </a:p>
      </dgm:t>
    </dgm:pt>
    <dgm:pt modelId="{535BEEB5-3346-4010-AB2D-FD46DD176555}" type="sibTrans" cxnId="{89A4AB2C-2E1D-4D3C-94CD-006F4507BAC4}">
      <dgm:prSet/>
      <dgm:spPr/>
      <dgm:t>
        <a:bodyPr/>
        <a:lstStyle/>
        <a:p>
          <a:endParaRPr lang="en-US"/>
        </a:p>
      </dgm:t>
    </dgm:pt>
    <dgm:pt modelId="{D572312B-EC16-477F-BA31-C6AF9180317D}" type="pres">
      <dgm:prSet presAssocID="{C25D33C7-FD42-404C-808F-9008982F75D7}" presName="root" presStyleCnt="0">
        <dgm:presLayoutVars>
          <dgm:dir/>
          <dgm:resizeHandles val="exact"/>
        </dgm:presLayoutVars>
      </dgm:prSet>
      <dgm:spPr/>
    </dgm:pt>
    <dgm:pt modelId="{0E77AC2A-103F-4E33-965F-C041A8C3EEBC}" type="pres">
      <dgm:prSet presAssocID="{C31A1F95-0735-4D39-9A50-2E29117B015C}" presName="compNode" presStyleCnt="0"/>
      <dgm:spPr/>
    </dgm:pt>
    <dgm:pt modelId="{E4AD536E-1F26-4D07-8FB6-1404BDF44AAC}" type="pres">
      <dgm:prSet presAssocID="{C31A1F95-0735-4D39-9A50-2E29117B015C}" presName="bgRect" presStyleLbl="bgShp" presStyleIdx="0" presStyleCnt="3" custLinFactNeighborX="30733" custLinFactNeighborY="-43"/>
      <dgm:spPr/>
    </dgm:pt>
    <dgm:pt modelId="{D48E05D2-40DA-4704-9D22-319708CC3583}" type="pres">
      <dgm:prSet presAssocID="{C31A1F95-0735-4D39-9A50-2E29117B01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9B954460-0647-4BD4-97C2-BB630D2966EB}" type="pres">
      <dgm:prSet presAssocID="{C31A1F95-0735-4D39-9A50-2E29117B015C}" presName="spaceRect" presStyleCnt="0"/>
      <dgm:spPr/>
    </dgm:pt>
    <dgm:pt modelId="{43A8A92C-EC20-4612-890F-0143716F9BD3}" type="pres">
      <dgm:prSet presAssocID="{C31A1F95-0735-4D39-9A50-2E29117B015C}" presName="parTx" presStyleLbl="revTx" presStyleIdx="0" presStyleCnt="3">
        <dgm:presLayoutVars>
          <dgm:chMax val="0"/>
          <dgm:chPref val="0"/>
        </dgm:presLayoutVars>
      </dgm:prSet>
      <dgm:spPr/>
    </dgm:pt>
    <dgm:pt modelId="{0E737C5C-9790-436E-B402-4AC04AFA7E86}" type="pres">
      <dgm:prSet presAssocID="{54016357-15BA-4268-8B88-764A287BB4BD}" presName="sibTrans" presStyleCnt="0"/>
      <dgm:spPr/>
    </dgm:pt>
    <dgm:pt modelId="{30D3BFF6-2F40-4CCC-A1AB-DD0E07FB732D}" type="pres">
      <dgm:prSet presAssocID="{93E57584-B72B-4D84-8DE4-B42C4E81F88B}" presName="compNode" presStyleCnt="0"/>
      <dgm:spPr/>
    </dgm:pt>
    <dgm:pt modelId="{F4F2B0AD-1EB0-4438-AABC-9EF068170D12}" type="pres">
      <dgm:prSet presAssocID="{93E57584-B72B-4D84-8DE4-B42C4E81F88B}" presName="bgRect" presStyleLbl="bgShp" presStyleIdx="1" presStyleCnt="3"/>
      <dgm:spPr/>
    </dgm:pt>
    <dgm:pt modelId="{6D0EEDE8-5805-45FA-B00B-6D54CD99DBA9}" type="pres">
      <dgm:prSet presAssocID="{93E57584-B72B-4D84-8DE4-B42C4E81F8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1AADD11B-0AD1-40C5-AAB1-981A3B7E8C94}" type="pres">
      <dgm:prSet presAssocID="{93E57584-B72B-4D84-8DE4-B42C4E81F88B}" presName="spaceRect" presStyleCnt="0"/>
      <dgm:spPr/>
    </dgm:pt>
    <dgm:pt modelId="{186CEE55-C084-4498-A0C4-015CB7077649}" type="pres">
      <dgm:prSet presAssocID="{93E57584-B72B-4D84-8DE4-B42C4E81F88B}" presName="parTx" presStyleLbl="revTx" presStyleIdx="1" presStyleCnt="3">
        <dgm:presLayoutVars>
          <dgm:chMax val="0"/>
          <dgm:chPref val="0"/>
        </dgm:presLayoutVars>
      </dgm:prSet>
      <dgm:spPr/>
    </dgm:pt>
    <dgm:pt modelId="{86F6F4E0-DE01-448A-BDA9-316A72EC62B2}" type="pres">
      <dgm:prSet presAssocID="{797FF88C-8087-494D-9A90-3CF80CB79BFC}" presName="sibTrans" presStyleCnt="0"/>
      <dgm:spPr/>
    </dgm:pt>
    <dgm:pt modelId="{D32FB8AE-0A96-49CD-B327-02233B841EF1}" type="pres">
      <dgm:prSet presAssocID="{89336B6B-0E91-4D98-B1B1-55476D13E195}" presName="compNode" presStyleCnt="0"/>
      <dgm:spPr/>
    </dgm:pt>
    <dgm:pt modelId="{3A16B904-A1F2-49C5-9EAD-94F33DCDA044}" type="pres">
      <dgm:prSet presAssocID="{89336B6B-0E91-4D98-B1B1-55476D13E195}" presName="bgRect" presStyleLbl="bgShp" presStyleIdx="2" presStyleCnt="3"/>
      <dgm:spPr/>
    </dgm:pt>
    <dgm:pt modelId="{B2222236-4856-4D24-83BC-BB2D6FD274B4}" type="pres">
      <dgm:prSet presAssocID="{89336B6B-0E91-4D98-B1B1-55476D13E1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C8CC89D0-8603-4CAE-8D42-913FF62544E5}" type="pres">
      <dgm:prSet presAssocID="{89336B6B-0E91-4D98-B1B1-55476D13E195}" presName="spaceRect" presStyleCnt="0"/>
      <dgm:spPr/>
    </dgm:pt>
    <dgm:pt modelId="{CC98AA31-028F-45F9-B259-CA8E452FF6F0}" type="pres">
      <dgm:prSet presAssocID="{89336B6B-0E91-4D98-B1B1-55476D13E195}" presName="parTx" presStyleLbl="revTx" presStyleIdx="2" presStyleCnt="3">
        <dgm:presLayoutVars>
          <dgm:chMax val="0"/>
          <dgm:chPref val="0"/>
        </dgm:presLayoutVars>
      </dgm:prSet>
      <dgm:spPr/>
    </dgm:pt>
  </dgm:ptLst>
  <dgm:cxnLst>
    <dgm:cxn modelId="{F5E40703-E01A-E34A-BBA2-B279B17F4251}" type="presOf" srcId="{89336B6B-0E91-4D98-B1B1-55476D13E195}" destId="{CC98AA31-028F-45F9-B259-CA8E452FF6F0}" srcOrd="0" destOrd="0" presId="urn:microsoft.com/office/officeart/2018/2/layout/IconVerticalSolidList"/>
    <dgm:cxn modelId="{590F2F09-D91A-BA40-B966-20D3E45DA0E9}" type="presOf" srcId="{C31A1F95-0735-4D39-9A50-2E29117B015C}" destId="{43A8A92C-EC20-4612-890F-0143716F9BD3}" srcOrd="0" destOrd="0" presId="urn:microsoft.com/office/officeart/2018/2/layout/IconVerticalSolidList"/>
    <dgm:cxn modelId="{7433E727-D993-4347-ADAA-E72CB0206A52}" type="presOf" srcId="{C25D33C7-FD42-404C-808F-9008982F75D7}" destId="{D572312B-EC16-477F-BA31-C6AF9180317D}" srcOrd="0" destOrd="0" presId="urn:microsoft.com/office/officeart/2018/2/layout/IconVerticalSolidList"/>
    <dgm:cxn modelId="{262C742B-F657-459A-88EE-72F50EA4B5C8}" srcId="{C25D33C7-FD42-404C-808F-9008982F75D7}" destId="{93E57584-B72B-4D84-8DE4-B42C4E81F88B}" srcOrd="1" destOrd="0" parTransId="{AC5DBC0F-BCD4-4A3D-8318-0506726D7AB3}" sibTransId="{797FF88C-8087-494D-9A90-3CF80CB79BFC}"/>
    <dgm:cxn modelId="{89A4AB2C-2E1D-4D3C-94CD-006F4507BAC4}" srcId="{C25D33C7-FD42-404C-808F-9008982F75D7}" destId="{89336B6B-0E91-4D98-B1B1-55476D13E195}" srcOrd="2" destOrd="0" parTransId="{2BA46B11-F45C-4FE0-ADCB-382F7EE54065}" sibTransId="{535BEEB5-3346-4010-AB2D-FD46DD176555}"/>
    <dgm:cxn modelId="{BF4F9D9F-DCE4-6C43-936E-31ED7CF796DC}" type="presOf" srcId="{93E57584-B72B-4D84-8DE4-B42C4E81F88B}" destId="{186CEE55-C084-4498-A0C4-015CB7077649}" srcOrd="0" destOrd="0" presId="urn:microsoft.com/office/officeart/2018/2/layout/IconVerticalSolidList"/>
    <dgm:cxn modelId="{E61610CB-6CC9-4F68-81D7-A095AEF61F86}" srcId="{C25D33C7-FD42-404C-808F-9008982F75D7}" destId="{C31A1F95-0735-4D39-9A50-2E29117B015C}" srcOrd="0" destOrd="0" parTransId="{20C47BA7-6A0D-47B3-8F36-4FD8AFD6B42B}" sibTransId="{54016357-15BA-4268-8B88-764A287BB4BD}"/>
    <dgm:cxn modelId="{0214125C-8C34-8B4D-91C7-850EEA43A91E}" type="presParOf" srcId="{D572312B-EC16-477F-BA31-C6AF9180317D}" destId="{0E77AC2A-103F-4E33-965F-C041A8C3EEBC}" srcOrd="0" destOrd="0" presId="urn:microsoft.com/office/officeart/2018/2/layout/IconVerticalSolidList"/>
    <dgm:cxn modelId="{4AA31290-7795-234E-A021-8E734266EE47}" type="presParOf" srcId="{0E77AC2A-103F-4E33-965F-C041A8C3EEBC}" destId="{E4AD536E-1F26-4D07-8FB6-1404BDF44AAC}" srcOrd="0" destOrd="0" presId="urn:microsoft.com/office/officeart/2018/2/layout/IconVerticalSolidList"/>
    <dgm:cxn modelId="{55038FCB-088F-3742-B4DA-8B6E6B977F06}" type="presParOf" srcId="{0E77AC2A-103F-4E33-965F-C041A8C3EEBC}" destId="{D48E05D2-40DA-4704-9D22-319708CC3583}" srcOrd="1" destOrd="0" presId="urn:microsoft.com/office/officeart/2018/2/layout/IconVerticalSolidList"/>
    <dgm:cxn modelId="{9C18479B-BE5C-FC41-B932-1D4F8CD9708E}" type="presParOf" srcId="{0E77AC2A-103F-4E33-965F-C041A8C3EEBC}" destId="{9B954460-0647-4BD4-97C2-BB630D2966EB}" srcOrd="2" destOrd="0" presId="urn:microsoft.com/office/officeart/2018/2/layout/IconVerticalSolidList"/>
    <dgm:cxn modelId="{8D05E20B-2D09-0D44-9B06-CC96EA3A946A}" type="presParOf" srcId="{0E77AC2A-103F-4E33-965F-C041A8C3EEBC}" destId="{43A8A92C-EC20-4612-890F-0143716F9BD3}" srcOrd="3" destOrd="0" presId="urn:microsoft.com/office/officeart/2018/2/layout/IconVerticalSolidList"/>
    <dgm:cxn modelId="{FFDBA709-6642-164E-B3D0-0A69ED2ECE57}" type="presParOf" srcId="{D572312B-EC16-477F-BA31-C6AF9180317D}" destId="{0E737C5C-9790-436E-B402-4AC04AFA7E86}" srcOrd="1" destOrd="0" presId="urn:microsoft.com/office/officeart/2018/2/layout/IconVerticalSolidList"/>
    <dgm:cxn modelId="{CB04E660-5CBE-9141-AA1E-43A536BF3A7D}" type="presParOf" srcId="{D572312B-EC16-477F-BA31-C6AF9180317D}" destId="{30D3BFF6-2F40-4CCC-A1AB-DD0E07FB732D}" srcOrd="2" destOrd="0" presId="urn:microsoft.com/office/officeart/2018/2/layout/IconVerticalSolidList"/>
    <dgm:cxn modelId="{A7C7A9B5-2DFE-CB40-81A5-C75540151E45}" type="presParOf" srcId="{30D3BFF6-2F40-4CCC-A1AB-DD0E07FB732D}" destId="{F4F2B0AD-1EB0-4438-AABC-9EF068170D12}" srcOrd="0" destOrd="0" presId="urn:microsoft.com/office/officeart/2018/2/layout/IconVerticalSolidList"/>
    <dgm:cxn modelId="{8AE3331D-6FA2-5045-A896-34B74DB4F495}" type="presParOf" srcId="{30D3BFF6-2F40-4CCC-A1AB-DD0E07FB732D}" destId="{6D0EEDE8-5805-45FA-B00B-6D54CD99DBA9}" srcOrd="1" destOrd="0" presId="urn:microsoft.com/office/officeart/2018/2/layout/IconVerticalSolidList"/>
    <dgm:cxn modelId="{F50397B5-4D3F-A84C-8FB8-E8AAD0F2E241}" type="presParOf" srcId="{30D3BFF6-2F40-4CCC-A1AB-DD0E07FB732D}" destId="{1AADD11B-0AD1-40C5-AAB1-981A3B7E8C94}" srcOrd="2" destOrd="0" presId="urn:microsoft.com/office/officeart/2018/2/layout/IconVerticalSolidList"/>
    <dgm:cxn modelId="{16C5197B-8F2B-2048-B576-A5CF41C07192}" type="presParOf" srcId="{30D3BFF6-2F40-4CCC-A1AB-DD0E07FB732D}" destId="{186CEE55-C084-4498-A0C4-015CB7077649}" srcOrd="3" destOrd="0" presId="urn:microsoft.com/office/officeart/2018/2/layout/IconVerticalSolidList"/>
    <dgm:cxn modelId="{F744A990-7370-6F40-A28F-61EBB0F5048F}" type="presParOf" srcId="{D572312B-EC16-477F-BA31-C6AF9180317D}" destId="{86F6F4E0-DE01-448A-BDA9-316A72EC62B2}" srcOrd="3" destOrd="0" presId="urn:microsoft.com/office/officeart/2018/2/layout/IconVerticalSolidList"/>
    <dgm:cxn modelId="{195636F8-9EFC-B14D-A319-07C1857E3583}" type="presParOf" srcId="{D572312B-EC16-477F-BA31-C6AF9180317D}" destId="{D32FB8AE-0A96-49CD-B327-02233B841EF1}" srcOrd="4" destOrd="0" presId="urn:microsoft.com/office/officeart/2018/2/layout/IconVerticalSolidList"/>
    <dgm:cxn modelId="{C2F7E93F-90DE-C04C-98E6-6F9A71E0E7A4}" type="presParOf" srcId="{D32FB8AE-0A96-49CD-B327-02233B841EF1}" destId="{3A16B904-A1F2-49C5-9EAD-94F33DCDA044}" srcOrd="0" destOrd="0" presId="urn:microsoft.com/office/officeart/2018/2/layout/IconVerticalSolidList"/>
    <dgm:cxn modelId="{B1AEEBA3-0825-7C40-87E0-723C5E9B892F}" type="presParOf" srcId="{D32FB8AE-0A96-49CD-B327-02233B841EF1}" destId="{B2222236-4856-4D24-83BC-BB2D6FD274B4}" srcOrd="1" destOrd="0" presId="urn:microsoft.com/office/officeart/2018/2/layout/IconVerticalSolidList"/>
    <dgm:cxn modelId="{845198DC-6762-1B4E-B572-471013F93ECC}" type="presParOf" srcId="{D32FB8AE-0A96-49CD-B327-02233B841EF1}" destId="{C8CC89D0-8603-4CAE-8D42-913FF62544E5}" srcOrd="2" destOrd="0" presId="urn:microsoft.com/office/officeart/2018/2/layout/IconVerticalSolidList"/>
    <dgm:cxn modelId="{C045E83A-6E9E-C64C-B9D8-5B2B48D10489}" type="presParOf" srcId="{D32FB8AE-0A96-49CD-B327-02233B841EF1}" destId="{CC98AA31-028F-45F9-B259-CA8E452FF6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5D33C7-FD42-404C-808F-9008982F75D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A1F95-0735-4D39-9A50-2E29117B015C}">
      <dgm:prSet/>
      <dgm:spPr/>
      <dgm:t>
        <a:bodyPr/>
        <a:lstStyle/>
        <a:p>
          <a:r>
            <a:rPr lang="en-US" dirty="0">
              <a:latin typeface="Avenir Book" panose="02000503020000020003" pitchFamily="2" charset="0"/>
            </a:rPr>
            <a:t>Satisfying </a:t>
          </a:r>
          <a:r>
            <a:rPr lang="en-US" u="sng" dirty="0">
              <a:latin typeface="Avenir Book" panose="02000503020000020003" pitchFamily="2" charset="0"/>
            </a:rPr>
            <a:t>customer</a:t>
          </a:r>
          <a:r>
            <a:rPr lang="en-US" dirty="0">
              <a:latin typeface="Avenir Book" panose="02000503020000020003" pitchFamily="2" charset="0"/>
            </a:rPr>
            <a:t> demands</a:t>
          </a:r>
        </a:p>
      </dgm:t>
    </dgm:pt>
    <dgm:pt modelId="{20C47BA7-6A0D-47B3-8F36-4FD8AFD6B42B}" type="parTrans" cxnId="{E61610CB-6CC9-4F68-81D7-A095AEF61F86}">
      <dgm:prSet/>
      <dgm:spPr/>
      <dgm:t>
        <a:bodyPr/>
        <a:lstStyle/>
        <a:p>
          <a:endParaRPr lang="en-US"/>
        </a:p>
      </dgm:t>
    </dgm:pt>
    <dgm:pt modelId="{54016357-15BA-4268-8B88-764A287BB4BD}" type="sibTrans" cxnId="{E61610CB-6CC9-4F68-81D7-A095AEF61F86}">
      <dgm:prSet/>
      <dgm:spPr/>
      <dgm:t>
        <a:bodyPr/>
        <a:lstStyle/>
        <a:p>
          <a:endParaRPr lang="en-US"/>
        </a:p>
      </dgm:t>
    </dgm:pt>
    <dgm:pt modelId="{93E57584-B72B-4D84-8DE4-B42C4E81F88B}">
      <dgm:prSet/>
      <dgm:spPr/>
      <dgm:t>
        <a:bodyPr/>
        <a:lstStyle/>
        <a:p>
          <a:r>
            <a:rPr lang="en-US" dirty="0">
              <a:latin typeface="Avenir Book" panose="02000503020000020003" pitchFamily="2" charset="0"/>
            </a:rPr>
            <a:t>Investment generating most value for </a:t>
          </a:r>
          <a:r>
            <a:rPr lang="en-US" u="sng" dirty="0">
              <a:latin typeface="Avenir Book" panose="02000503020000020003" pitchFamily="2" charset="0"/>
            </a:rPr>
            <a:t>customers</a:t>
          </a:r>
        </a:p>
      </dgm:t>
    </dgm:pt>
    <dgm:pt modelId="{AC5DBC0F-BCD4-4A3D-8318-0506726D7AB3}" type="parTrans" cxnId="{262C742B-F657-459A-88EE-72F50EA4B5C8}">
      <dgm:prSet/>
      <dgm:spPr/>
      <dgm:t>
        <a:bodyPr/>
        <a:lstStyle/>
        <a:p>
          <a:endParaRPr lang="en-US"/>
        </a:p>
      </dgm:t>
    </dgm:pt>
    <dgm:pt modelId="{797FF88C-8087-494D-9A90-3CF80CB79BFC}" type="sibTrans" cxnId="{262C742B-F657-459A-88EE-72F50EA4B5C8}">
      <dgm:prSet/>
      <dgm:spPr/>
      <dgm:t>
        <a:bodyPr/>
        <a:lstStyle/>
        <a:p>
          <a:endParaRPr lang="en-US"/>
        </a:p>
      </dgm:t>
    </dgm:pt>
    <dgm:pt modelId="{89336B6B-0E91-4D98-B1B1-55476D13E195}">
      <dgm:prSet/>
      <dgm:spPr/>
      <dgm:t>
        <a:bodyPr/>
        <a:lstStyle/>
        <a:p>
          <a:r>
            <a:rPr lang="en-US" dirty="0">
              <a:latin typeface="Avenir Book" panose="02000503020000020003" pitchFamily="2" charset="0"/>
            </a:rPr>
            <a:t>Value delivered to </a:t>
          </a:r>
          <a:r>
            <a:rPr lang="en-US" u="sng" dirty="0">
              <a:latin typeface="Avenir Book" panose="02000503020000020003" pitchFamily="2" charset="0"/>
            </a:rPr>
            <a:t>customers</a:t>
          </a:r>
        </a:p>
      </dgm:t>
    </dgm:pt>
    <dgm:pt modelId="{2BA46B11-F45C-4FE0-ADCB-382F7EE54065}" type="parTrans" cxnId="{89A4AB2C-2E1D-4D3C-94CD-006F4507BAC4}">
      <dgm:prSet/>
      <dgm:spPr/>
      <dgm:t>
        <a:bodyPr/>
        <a:lstStyle/>
        <a:p>
          <a:endParaRPr lang="en-US"/>
        </a:p>
      </dgm:t>
    </dgm:pt>
    <dgm:pt modelId="{535BEEB5-3346-4010-AB2D-FD46DD176555}" type="sibTrans" cxnId="{89A4AB2C-2E1D-4D3C-94CD-006F4507BAC4}">
      <dgm:prSet/>
      <dgm:spPr/>
      <dgm:t>
        <a:bodyPr/>
        <a:lstStyle/>
        <a:p>
          <a:endParaRPr lang="en-US"/>
        </a:p>
      </dgm:t>
    </dgm:pt>
    <dgm:pt modelId="{D572312B-EC16-477F-BA31-C6AF9180317D}" type="pres">
      <dgm:prSet presAssocID="{C25D33C7-FD42-404C-808F-9008982F75D7}" presName="root" presStyleCnt="0">
        <dgm:presLayoutVars>
          <dgm:dir/>
          <dgm:resizeHandles val="exact"/>
        </dgm:presLayoutVars>
      </dgm:prSet>
      <dgm:spPr/>
    </dgm:pt>
    <dgm:pt modelId="{0E77AC2A-103F-4E33-965F-C041A8C3EEBC}" type="pres">
      <dgm:prSet presAssocID="{C31A1F95-0735-4D39-9A50-2E29117B015C}" presName="compNode" presStyleCnt="0"/>
      <dgm:spPr/>
    </dgm:pt>
    <dgm:pt modelId="{E4AD536E-1F26-4D07-8FB6-1404BDF44AAC}" type="pres">
      <dgm:prSet presAssocID="{C31A1F95-0735-4D39-9A50-2E29117B015C}" presName="bgRect" presStyleLbl="bgShp" presStyleIdx="0" presStyleCnt="3" custLinFactNeighborX="30733" custLinFactNeighborY="-43"/>
      <dgm:spPr/>
    </dgm:pt>
    <dgm:pt modelId="{D48E05D2-40DA-4704-9D22-319708CC3583}" type="pres">
      <dgm:prSet presAssocID="{C31A1F95-0735-4D39-9A50-2E29117B01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9B954460-0647-4BD4-97C2-BB630D2966EB}" type="pres">
      <dgm:prSet presAssocID="{C31A1F95-0735-4D39-9A50-2E29117B015C}" presName="spaceRect" presStyleCnt="0"/>
      <dgm:spPr/>
    </dgm:pt>
    <dgm:pt modelId="{43A8A92C-EC20-4612-890F-0143716F9BD3}" type="pres">
      <dgm:prSet presAssocID="{C31A1F95-0735-4D39-9A50-2E29117B015C}" presName="parTx" presStyleLbl="revTx" presStyleIdx="0" presStyleCnt="3">
        <dgm:presLayoutVars>
          <dgm:chMax val="0"/>
          <dgm:chPref val="0"/>
        </dgm:presLayoutVars>
      </dgm:prSet>
      <dgm:spPr/>
    </dgm:pt>
    <dgm:pt modelId="{0E737C5C-9790-436E-B402-4AC04AFA7E86}" type="pres">
      <dgm:prSet presAssocID="{54016357-15BA-4268-8B88-764A287BB4BD}" presName="sibTrans" presStyleCnt="0"/>
      <dgm:spPr/>
    </dgm:pt>
    <dgm:pt modelId="{30D3BFF6-2F40-4CCC-A1AB-DD0E07FB732D}" type="pres">
      <dgm:prSet presAssocID="{93E57584-B72B-4D84-8DE4-B42C4E81F88B}" presName="compNode" presStyleCnt="0"/>
      <dgm:spPr/>
    </dgm:pt>
    <dgm:pt modelId="{F4F2B0AD-1EB0-4438-AABC-9EF068170D12}" type="pres">
      <dgm:prSet presAssocID="{93E57584-B72B-4D84-8DE4-B42C4E81F88B}" presName="bgRect" presStyleLbl="bgShp" presStyleIdx="1" presStyleCnt="3"/>
      <dgm:spPr/>
    </dgm:pt>
    <dgm:pt modelId="{6D0EEDE8-5805-45FA-B00B-6D54CD99DBA9}" type="pres">
      <dgm:prSet presAssocID="{93E57584-B72B-4D84-8DE4-B42C4E81F8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1AADD11B-0AD1-40C5-AAB1-981A3B7E8C94}" type="pres">
      <dgm:prSet presAssocID="{93E57584-B72B-4D84-8DE4-B42C4E81F88B}" presName="spaceRect" presStyleCnt="0"/>
      <dgm:spPr/>
    </dgm:pt>
    <dgm:pt modelId="{186CEE55-C084-4498-A0C4-015CB7077649}" type="pres">
      <dgm:prSet presAssocID="{93E57584-B72B-4D84-8DE4-B42C4E81F88B}" presName="parTx" presStyleLbl="revTx" presStyleIdx="1" presStyleCnt="3">
        <dgm:presLayoutVars>
          <dgm:chMax val="0"/>
          <dgm:chPref val="0"/>
        </dgm:presLayoutVars>
      </dgm:prSet>
      <dgm:spPr/>
    </dgm:pt>
    <dgm:pt modelId="{86F6F4E0-DE01-448A-BDA9-316A72EC62B2}" type="pres">
      <dgm:prSet presAssocID="{797FF88C-8087-494D-9A90-3CF80CB79BFC}" presName="sibTrans" presStyleCnt="0"/>
      <dgm:spPr/>
    </dgm:pt>
    <dgm:pt modelId="{D32FB8AE-0A96-49CD-B327-02233B841EF1}" type="pres">
      <dgm:prSet presAssocID="{89336B6B-0E91-4D98-B1B1-55476D13E195}" presName="compNode" presStyleCnt="0"/>
      <dgm:spPr/>
    </dgm:pt>
    <dgm:pt modelId="{3A16B904-A1F2-49C5-9EAD-94F33DCDA044}" type="pres">
      <dgm:prSet presAssocID="{89336B6B-0E91-4D98-B1B1-55476D13E195}" presName="bgRect" presStyleLbl="bgShp" presStyleIdx="2" presStyleCnt="3"/>
      <dgm:spPr/>
    </dgm:pt>
    <dgm:pt modelId="{B2222236-4856-4D24-83BC-BB2D6FD274B4}" type="pres">
      <dgm:prSet presAssocID="{89336B6B-0E91-4D98-B1B1-55476D13E1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C8CC89D0-8603-4CAE-8D42-913FF62544E5}" type="pres">
      <dgm:prSet presAssocID="{89336B6B-0E91-4D98-B1B1-55476D13E195}" presName="spaceRect" presStyleCnt="0"/>
      <dgm:spPr/>
    </dgm:pt>
    <dgm:pt modelId="{CC98AA31-028F-45F9-B259-CA8E452FF6F0}" type="pres">
      <dgm:prSet presAssocID="{89336B6B-0E91-4D98-B1B1-55476D13E195}" presName="parTx" presStyleLbl="revTx" presStyleIdx="2" presStyleCnt="3">
        <dgm:presLayoutVars>
          <dgm:chMax val="0"/>
          <dgm:chPref val="0"/>
        </dgm:presLayoutVars>
      </dgm:prSet>
      <dgm:spPr/>
    </dgm:pt>
  </dgm:ptLst>
  <dgm:cxnLst>
    <dgm:cxn modelId="{F5E40703-E01A-E34A-BBA2-B279B17F4251}" type="presOf" srcId="{89336B6B-0E91-4D98-B1B1-55476D13E195}" destId="{CC98AA31-028F-45F9-B259-CA8E452FF6F0}" srcOrd="0" destOrd="0" presId="urn:microsoft.com/office/officeart/2018/2/layout/IconVerticalSolidList"/>
    <dgm:cxn modelId="{590F2F09-D91A-BA40-B966-20D3E45DA0E9}" type="presOf" srcId="{C31A1F95-0735-4D39-9A50-2E29117B015C}" destId="{43A8A92C-EC20-4612-890F-0143716F9BD3}" srcOrd="0" destOrd="0" presId="urn:microsoft.com/office/officeart/2018/2/layout/IconVerticalSolidList"/>
    <dgm:cxn modelId="{7433E727-D993-4347-ADAA-E72CB0206A52}" type="presOf" srcId="{C25D33C7-FD42-404C-808F-9008982F75D7}" destId="{D572312B-EC16-477F-BA31-C6AF9180317D}" srcOrd="0" destOrd="0" presId="urn:microsoft.com/office/officeart/2018/2/layout/IconVerticalSolidList"/>
    <dgm:cxn modelId="{262C742B-F657-459A-88EE-72F50EA4B5C8}" srcId="{C25D33C7-FD42-404C-808F-9008982F75D7}" destId="{93E57584-B72B-4D84-8DE4-B42C4E81F88B}" srcOrd="1" destOrd="0" parTransId="{AC5DBC0F-BCD4-4A3D-8318-0506726D7AB3}" sibTransId="{797FF88C-8087-494D-9A90-3CF80CB79BFC}"/>
    <dgm:cxn modelId="{89A4AB2C-2E1D-4D3C-94CD-006F4507BAC4}" srcId="{C25D33C7-FD42-404C-808F-9008982F75D7}" destId="{89336B6B-0E91-4D98-B1B1-55476D13E195}" srcOrd="2" destOrd="0" parTransId="{2BA46B11-F45C-4FE0-ADCB-382F7EE54065}" sibTransId="{535BEEB5-3346-4010-AB2D-FD46DD176555}"/>
    <dgm:cxn modelId="{BF4F9D9F-DCE4-6C43-936E-31ED7CF796DC}" type="presOf" srcId="{93E57584-B72B-4D84-8DE4-B42C4E81F88B}" destId="{186CEE55-C084-4498-A0C4-015CB7077649}" srcOrd="0" destOrd="0" presId="urn:microsoft.com/office/officeart/2018/2/layout/IconVerticalSolidList"/>
    <dgm:cxn modelId="{E61610CB-6CC9-4F68-81D7-A095AEF61F86}" srcId="{C25D33C7-FD42-404C-808F-9008982F75D7}" destId="{C31A1F95-0735-4D39-9A50-2E29117B015C}" srcOrd="0" destOrd="0" parTransId="{20C47BA7-6A0D-47B3-8F36-4FD8AFD6B42B}" sibTransId="{54016357-15BA-4268-8B88-764A287BB4BD}"/>
    <dgm:cxn modelId="{0214125C-8C34-8B4D-91C7-850EEA43A91E}" type="presParOf" srcId="{D572312B-EC16-477F-BA31-C6AF9180317D}" destId="{0E77AC2A-103F-4E33-965F-C041A8C3EEBC}" srcOrd="0" destOrd="0" presId="urn:microsoft.com/office/officeart/2018/2/layout/IconVerticalSolidList"/>
    <dgm:cxn modelId="{4AA31290-7795-234E-A021-8E734266EE47}" type="presParOf" srcId="{0E77AC2A-103F-4E33-965F-C041A8C3EEBC}" destId="{E4AD536E-1F26-4D07-8FB6-1404BDF44AAC}" srcOrd="0" destOrd="0" presId="urn:microsoft.com/office/officeart/2018/2/layout/IconVerticalSolidList"/>
    <dgm:cxn modelId="{55038FCB-088F-3742-B4DA-8B6E6B977F06}" type="presParOf" srcId="{0E77AC2A-103F-4E33-965F-C041A8C3EEBC}" destId="{D48E05D2-40DA-4704-9D22-319708CC3583}" srcOrd="1" destOrd="0" presId="urn:microsoft.com/office/officeart/2018/2/layout/IconVerticalSolidList"/>
    <dgm:cxn modelId="{9C18479B-BE5C-FC41-B932-1D4F8CD9708E}" type="presParOf" srcId="{0E77AC2A-103F-4E33-965F-C041A8C3EEBC}" destId="{9B954460-0647-4BD4-97C2-BB630D2966EB}" srcOrd="2" destOrd="0" presId="urn:microsoft.com/office/officeart/2018/2/layout/IconVerticalSolidList"/>
    <dgm:cxn modelId="{8D05E20B-2D09-0D44-9B06-CC96EA3A946A}" type="presParOf" srcId="{0E77AC2A-103F-4E33-965F-C041A8C3EEBC}" destId="{43A8A92C-EC20-4612-890F-0143716F9BD3}" srcOrd="3" destOrd="0" presId="urn:microsoft.com/office/officeart/2018/2/layout/IconVerticalSolidList"/>
    <dgm:cxn modelId="{FFDBA709-6642-164E-B3D0-0A69ED2ECE57}" type="presParOf" srcId="{D572312B-EC16-477F-BA31-C6AF9180317D}" destId="{0E737C5C-9790-436E-B402-4AC04AFA7E86}" srcOrd="1" destOrd="0" presId="urn:microsoft.com/office/officeart/2018/2/layout/IconVerticalSolidList"/>
    <dgm:cxn modelId="{CB04E660-5CBE-9141-AA1E-43A536BF3A7D}" type="presParOf" srcId="{D572312B-EC16-477F-BA31-C6AF9180317D}" destId="{30D3BFF6-2F40-4CCC-A1AB-DD0E07FB732D}" srcOrd="2" destOrd="0" presId="urn:microsoft.com/office/officeart/2018/2/layout/IconVerticalSolidList"/>
    <dgm:cxn modelId="{A7C7A9B5-2DFE-CB40-81A5-C75540151E45}" type="presParOf" srcId="{30D3BFF6-2F40-4CCC-A1AB-DD0E07FB732D}" destId="{F4F2B0AD-1EB0-4438-AABC-9EF068170D12}" srcOrd="0" destOrd="0" presId="urn:microsoft.com/office/officeart/2018/2/layout/IconVerticalSolidList"/>
    <dgm:cxn modelId="{8AE3331D-6FA2-5045-A896-34B74DB4F495}" type="presParOf" srcId="{30D3BFF6-2F40-4CCC-A1AB-DD0E07FB732D}" destId="{6D0EEDE8-5805-45FA-B00B-6D54CD99DBA9}" srcOrd="1" destOrd="0" presId="urn:microsoft.com/office/officeart/2018/2/layout/IconVerticalSolidList"/>
    <dgm:cxn modelId="{F50397B5-4D3F-A84C-8FB8-E8AAD0F2E241}" type="presParOf" srcId="{30D3BFF6-2F40-4CCC-A1AB-DD0E07FB732D}" destId="{1AADD11B-0AD1-40C5-AAB1-981A3B7E8C94}" srcOrd="2" destOrd="0" presId="urn:microsoft.com/office/officeart/2018/2/layout/IconVerticalSolidList"/>
    <dgm:cxn modelId="{16C5197B-8F2B-2048-B576-A5CF41C07192}" type="presParOf" srcId="{30D3BFF6-2F40-4CCC-A1AB-DD0E07FB732D}" destId="{186CEE55-C084-4498-A0C4-015CB7077649}" srcOrd="3" destOrd="0" presId="urn:microsoft.com/office/officeart/2018/2/layout/IconVerticalSolidList"/>
    <dgm:cxn modelId="{F744A990-7370-6F40-A28F-61EBB0F5048F}" type="presParOf" srcId="{D572312B-EC16-477F-BA31-C6AF9180317D}" destId="{86F6F4E0-DE01-448A-BDA9-316A72EC62B2}" srcOrd="3" destOrd="0" presId="urn:microsoft.com/office/officeart/2018/2/layout/IconVerticalSolidList"/>
    <dgm:cxn modelId="{195636F8-9EFC-B14D-A319-07C1857E3583}" type="presParOf" srcId="{D572312B-EC16-477F-BA31-C6AF9180317D}" destId="{D32FB8AE-0A96-49CD-B327-02233B841EF1}" srcOrd="4" destOrd="0" presId="urn:microsoft.com/office/officeart/2018/2/layout/IconVerticalSolidList"/>
    <dgm:cxn modelId="{C2F7E93F-90DE-C04C-98E6-6F9A71E0E7A4}" type="presParOf" srcId="{D32FB8AE-0A96-49CD-B327-02233B841EF1}" destId="{3A16B904-A1F2-49C5-9EAD-94F33DCDA044}" srcOrd="0" destOrd="0" presId="urn:microsoft.com/office/officeart/2018/2/layout/IconVerticalSolidList"/>
    <dgm:cxn modelId="{B1AEEBA3-0825-7C40-87E0-723C5E9B892F}" type="presParOf" srcId="{D32FB8AE-0A96-49CD-B327-02233B841EF1}" destId="{B2222236-4856-4D24-83BC-BB2D6FD274B4}" srcOrd="1" destOrd="0" presId="urn:microsoft.com/office/officeart/2018/2/layout/IconVerticalSolidList"/>
    <dgm:cxn modelId="{845198DC-6762-1B4E-B572-471013F93ECC}" type="presParOf" srcId="{D32FB8AE-0A96-49CD-B327-02233B841EF1}" destId="{C8CC89D0-8603-4CAE-8D42-913FF62544E5}" srcOrd="2" destOrd="0" presId="urn:microsoft.com/office/officeart/2018/2/layout/IconVerticalSolidList"/>
    <dgm:cxn modelId="{C045E83A-6E9E-C64C-B9D8-5B2B48D10489}" type="presParOf" srcId="{D32FB8AE-0A96-49CD-B327-02233B841EF1}" destId="{CC98AA31-028F-45F9-B259-CA8E452FF6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E661C9-9FD9-F646-821A-FFB34F9B3EBC}" type="doc">
      <dgm:prSet loTypeId="urn:microsoft.com/office/officeart/2005/8/layout/chevron1" loCatId="" qsTypeId="urn:microsoft.com/office/officeart/2005/8/quickstyle/simple1" qsCatId="simple" csTypeId="urn:microsoft.com/office/officeart/2005/8/colors/accent6_4" csCatId="accent6" phldr="1"/>
      <dgm:spPr/>
    </dgm:pt>
    <dgm:pt modelId="{CD6B94B8-6F1D-EF45-B301-7BE087A387B1}">
      <dgm:prSet phldrT="[Text]" custT="1"/>
      <dgm:spPr/>
      <dgm:t>
        <a:bodyPr/>
        <a:lstStyle/>
        <a:p>
          <a:r>
            <a:rPr lang="en-GB" sz="1600" dirty="0"/>
            <a:t>Ideate</a:t>
          </a:r>
        </a:p>
      </dgm:t>
    </dgm:pt>
    <dgm:pt modelId="{BA5FCA59-A9CB-A645-BAC3-45F8342967A9}" type="parTrans" cxnId="{0F3C21AB-5EF6-2945-8CD1-465A1114EB96}">
      <dgm:prSet/>
      <dgm:spPr/>
      <dgm:t>
        <a:bodyPr/>
        <a:lstStyle/>
        <a:p>
          <a:endParaRPr lang="en-GB" sz="2000"/>
        </a:p>
      </dgm:t>
    </dgm:pt>
    <dgm:pt modelId="{F3FFA8D9-3F06-4347-9D1C-97257897B060}" type="sibTrans" cxnId="{0F3C21AB-5EF6-2945-8CD1-465A1114EB96}">
      <dgm:prSet/>
      <dgm:spPr/>
      <dgm:t>
        <a:bodyPr/>
        <a:lstStyle/>
        <a:p>
          <a:endParaRPr lang="en-GB" sz="2000"/>
        </a:p>
      </dgm:t>
    </dgm:pt>
    <dgm:pt modelId="{B212C447-50EC-8D43-AC72-B5D7C9ED96BF}">
      <dgm:prSet phldrT="[Text]" custT="1"/>
      <dgm:spPr/>
      <dgm:t>
        <a:bodyPr/>
        <a:lstStyle/>
        <a:p>
          <a:r>
            <a:rPr lang="en-GB" sz="1600" dirty="0"/>
            <a:t>Create</a:t>
          </a:r>
        </a:p>
      </dgm:t>
    </dgm:pt>
    <dgm:pt modelId="{2027559E-E4F9-F244-99FF-B6B3447AA10B}" type="parTrans" cxnId="{E716CE59-4863-C24F-B984-DF26CE93428F}">
      <dgm:prSet/>
      <dgm:spPr/>
      <dgm:t>
        <a:bodyPr/>
        <a:lstStyle/>
        <a:p>
          <a:endParaRPr lang="en-GB" sz="2000"/>
        </a:p>
      </dgm:t>
    </dgm:pt>
    <dgm:pt modelId="{1F413AB3-90A2-7A42-9CA6-6086040AD96B}" type="sibTrans" cxnId="{E716CE59-4863-C24F-B984-DF26CE93428F}">
      <dgm:prSet/>
      <dgm:spPr/>
      <dgm:t>
        <a:bodyPr/>
        <a:lstStyle/>
        <a:p>
          <a:endParaRPr lang="en-GB" sz="2000"/>
        </a:p>
      </dgm:t>
    </dgm:pt>
    <dgm:pt modelId="{31767CB9-2C99-5844-B72A-64B7205426FB}">
      <dgm:prSet phldrT="[Text]" custT="1"/>
      <dgm:spPr/>
      <dgm:t>
        <a:bodyPr/>
        <a:lstStyle/>
        <a:p>
          <a:r>
            <a:rPr lang="en-GB" sz="1600" dirty="0"/>
            <a:t>Release</a:t>
          </a:r>
        </a:p>
      </dgm:t>
    </dgm:pt>
    <dgm:pt modelId="{B51C03BC-50F1-AA47-98A7-A8F909A0E2CF}" type="parTrans" cxnId="{AB6E187C-DE6B-CD49-B1FE-FC9233634257}">
      <dgm:prSet/>
      <dgm:spPr/>
      <dgm:t>
        <a:bodyPr/>
        <a:lstStyle/>
        <a:p>
          <a:endParaRPr lang="en-GB" sz="2000"/>
        </a:p>
      </dgm:t>
    </dgm:pt>
    <dgm:pt modelId="{83F9A240-FCF5-714E-8D72-BE3A2E13E1F7}" type="sibTrans" cxnId="{AB6E187C-DE6B-CD49-B1FE-FC9233634257}">
      <dgm:prSet/>
      <dgm:spPr/>
      <dgm:t>
        <a:bodyPr/>
        <a:lstStyle/>
        <a:p>
          <a:endParaRPr lang="en-GB" sz="2000"/>
        </a:p>
      </dgm:t>
    </dgm:pt>
    <dgm:pt modelId="{6480E71C-E874-D343-8DBC-8E8031952627}">
      <dgm:prSet phldrT="[Text]" custT="1"/>
      <dgm:spPr/>
      <dgm:t>
        <a:bodyPr/>
        <a:lstStyle/>
        <a:p>
          <a:r>
            <a:rPr lang="en-GB" sz="1600" dirty="0"/>
            <a:t>Operate</a:t>
          </a:r>
        </a:p>
      </dgm:t>
    </dgm:pt>
    <dgm:pt modelId="{4EE24B46-AF54-854B-945E-42B7EFBD9BE2}" type="parTrans" cxnId="{81D06D72-4CC8-B641-898E-87BC9A52F105}">
      <dgm:prSet/>
      <dgm:spPr/>
      <dgm:t>
        <a:bodyPr/>
        <a:lstStyle/>
        <a:p>
          <a:endParaRPr lang="en-GB" sz="2000"/>
        </a:p>
      </dgm:t>
    </dgm:pt>
    <dgm:pt modelId="{B2B8945A-73F5-6E4A-9496-FF892B41BF38}" type="sibTrans" cxnId="{81D06D72-4CC8-B641-898E-87BC9A52F105}">
      <dgm:prSet/>
      <dgm:spPr/>
      <dgm:t>
        <a:bodyPr/>
        <a:lstStyle/>
        <a:p>
          <a:endParaRPr lang="en-GB" sz="2000"/>
        </a:p>
      </dgm:t>
    </dgm:pt>
    <dgm:pt modelId="{2B4EB675-4D0C-A243-8D4D-BD474DD682C1}" type="pres">
      <dgm:prSet presAssocID="{9EE661C9-9FD9-F646-821A-FFB34F9B3EBC}" presName="Name0" presStyleCnt="0">
        <dgm:presLayoutVars>
          <dgm:dir/>
          <dgm:animLvl val="lvl"/>
          <dgm:resizeHandles val="exact"/>
        </dgm:presLayoutVars>
      </dgm:prSet>
      <dgm:spPr/>
    </dgm:pt>
    <dgm:pt modelId="{697655B9-FDA3-5D4C-AC15-8592E94DBDE7}" type="pres">
      <dgm:prSet presAssocID="{CD6B94B8-6F1D-EF45-B301-7BE087A387B1}" presName="parTxOnly" presStyleLbl="node1" presStyleIdx="0" presStyleCnt="4">
        <dgm:presLayoutVars>
          <dgm:chMax val="0"/>
          <dgm:chPref val="0"/>
          <dgm:bulletEnabled val="1"/>
        </dgm:presLayoutVars>
      </dgm:prSet>
      <dgm:spPr/>
    </dgm:pt>
    <dgm:pt modelId="{72714D2D-5907-1648-83A4-FB01932852B4}" type="pres">
      <dgm:prSet presAssocID="{F3FFA8D9-3F06-4347-9D1C-97257897B060}" presName="parTxOnlySpace" presStyleCnt="0"/>
      <dgm:spPr/>
    </dgm:pt>
    <dgm:pt modelId="{6F977A88-2F9E-8240-B243-37DF5C316293}" type="pres">
      <dgm:prSet presAssocID="{B212C447-50EC-8D43-AC72-B5D7C9ED96BF}" presName="parTxOnly" presStyleLbl="node1" presStyleIdx="1" presStyleCnt="4">
        <dgm:presLayoutVars>
          <dgm:chMax val="0"/>
          <dgm:chPref val="0"/>
          <dgm:bulletEnabled val="1"/>
        </dgm:presLayoutVars>
      </dgm:prSet>
      <dgm:spPr/>
    </dgm:pt>
    <dgm:pt modelId="{612B2650-9F60-CB47-840A-A88F79781D9B}" type="pres">
      <dgm:prSet presAssocID="{1F413AB3-90A2-7A42-9CA6-6086040AD96B}" presName="parTxOnlySpace" presStyleCnt="0"/>
      <dgm:spPr/>
    </dgm:pt>
    <dgm:pt modelId="{23E855F6-8DB8-C24A-858D-659B6931A6B1}" type="pres">
      <dgm:prSet presAssocID="{31767CB9-2C99-5844-B72A-64B7205426FB}" presName="parTxOnly" presStyleLbl="node1" presStyleIdx="2" presStyleCnt="4">
        <dgm:presLayoutVars>
          <dgm:chMax val="0"/>
          <dgm:chPref val="0"/>
          <dgm:bulletEnabled val="1"/>
        </dgm:presLayoutVars>
      </dgm:prSet>
      <dgm:spPr/>
    </dgm:pt>
    <dgm:pt modelId="{BE0C61C2-141C-344F-B5A6-6CD8BAC6A440}" type="pres">
      <dgm:prSet presAssocID="{83F9A240-FCF5-714E-8D72-BE3A2E13E1F7}" presName="parTxOnlySpace" presStyleCnt="0"/>
      <dgm:spPr/>
    </dgm:pt>
    <dgm:pt modelId="{E348B7F7-F136-E045-BD56-45925EFEA90C}" type="pres">
      <dgm:prSet presAssocID="{6480E71C-E874-D343-8DBC-8E8031952627}" presName="parTxOnly" presStyleLbl="node1" presStyleIdx="3" presStyleCnt="4">
        <dgm:presLayoutVars>
          <dgm:chMax val="0"/>
          <dgm:chPref val="0"/>
          <dgm:bulletEnabled val="1"/>
        </dgm:presLayoutVars>
      </dgm:prSet>
      <dgm:spPr/>
    </dgm:pt>
  </dgm:ptLst>
  <dgm:cxnLst>
    <dgm:cxn modelId="{383C6611-5B21-3842-9121-EFBB63C46F3E}" type="presOf" srcId="{CD6B94B8-6F1D-EF45-B301-7BE087A387B1}" destId="{697655B9-FDA3-5D4C-AC15-8592E94DBDE7}" srcOrd="0" destOrd="0" presId="urn:microsoft.com/office/officeart/2005/8/layout/chevron1"/>
    <dgm:cxn modelId="{E716CE59-4863-C24F-B984-DF26CE93428F}" srcId="{9EE661C9-9FD9-F646-821A-FFB34F9B3EBC}" destId="{B212C447-50EC-8D43-AC72-B5D7C9ED96BF}" srcOrd="1" destOrd="0" parTransId="{2027559E-E4F9-F244-99FF-B6B3447AA10B}" sibTransId="{1F413AB3-90A2-7A42-9CA6-6086040AD96B}"/>
    <dgm:cxn modelId="{81D06D72-4CC8-B641-898E-87BC9A52F105}" srcId="{9EE661C9-9FD9-F646-821A-FFB34F9B3EBC}" destId="{6480E71C-E874-D343-8DBC-8E8031952627}" srcOrd="3" destOrd="0" parTransId="{4EE24B46-AF54-854B-945E-42B7EFBD9BE2}" sibTransId="{B2B8945A-73F5-6E4A-9496-FF892B41BF38}"/>
    <dgm:cxn modelId="{AB6E187C-DE6B-CD49-B1FE-FC9233634257}" srcId="{9EE661C9-9FD9-F646-821A-FFB34F9B3EBC}" destId="{31767CB9-2C99-5844-B72A-64B7205426FB}" srcOrd="2" destOrd="0" parTransId="{B51C03BC-50F1-AA47-98A7-A8F909A0E2CF}" sibTransId="{83F9A240-FCF5-714E-8D72-BE3A2E13E1F7}"/>
    <dgm:cxn modelId="{0F3C21AB-5EF6-2945-8CD1-465A1114EB96}" srcId="{9EE661C9-9FD9-F646-821A-FFB34F9B3EBC}" destId="{CD6B94B8-6F1D-EF45-B301-7BE087A387B1}" srcOrd="0" destOrd="0" parTransId="{BA5FCA59-A9CB-A645-BAC3-45F8342967A9}" sibTransId="{F3FFA8D9-3F06-4347-9D1C-97257897B060}"/>
    <dgm:cxn modelId="{CBD49FB9-5F74-4743-8B6D-491B068C1673}" type="presOf" srcId="{6480E71C-E874-D343-8DBC-8E8031952627}" destId="{E348B7F7-F136-E045-BD56-45925EFEA90C}" srcOrd="0" destOrd="0" presId="urn:microsoft.com/office/officeart/2005/8/layout/chevron1"/>
    <dgm:cxn modelId="{1E6C9BC0-876C-5740-8CE5-E252BA78ED62}" type="presOf" srcId="{B212C447-50EC-8D43-AC72-B5D7C9ED96BF}" destId="{6F977A88-2F9E-8240-B243-37DF5C316293}" srcOrd="0" destOrd="0" presId="urn:microsoft.com/office/officeart/2005/8/layout/chevron1"/>
    <dgm:cxn modelId="{3A7681E9-407F-9E44-AAE7-EE40B13B758B}" type="presOf" srcId="{31767CB9-2C99-5844-B72A-64B7205426FB}" destId="{23E855F6-8DB8-C24A-858D-659B6931A6B1}" srcOrd="0" destOrd="0" presId="urn:microsoft.com/office/officeart/2005/8/layout/chevron1"/>
    <dgm:cxn modelId="{F2C765F4-3434-E849-ACDA-B07A2DA8F76D}" type="presOf" srcId="{9EE661C9-9FD9-F646-821A-FFB34F9B3EBC}" destId="{2B4EB675-4D0C-A243-8D4D-BD474DD682C1}" srcOrd="0" destOrd="0" presId="urn:microsoft.com/office/officeart/2005/8/layout/chevron1"/>
    <dgm:cxn modelId="{55677964-8198-FB4D-94DD-9BD32CE61AC8}" type="presParOf" srcId="{2B4EB675-4D0C-A243-8D4D-BD474DD682C1}" destId="{697655B9-FDA3-5D4C-AC15-8592E94DBDE7}" srcOrd="0" destOrd="0" presId="urn:microsoft.com/office/officeart/2005/8/layout/chevron1"/>
    <dgm:cxn modelId="{5E8C9881-41E8-6A49-8CA4-8B0CC92AF71B}" type="presParOf" srcId="{2B4EB675-4D0C-A243-8D4D-BD474DD682C1}" destId="{72714D2D-5907-1648-83A4-FB01932852B4}" srcOrd="1" destOrd="0" presId="urn:microsoft.com/office/officeart/2005/8/layout/chevron1"/>
    <dgm:cxn modelId="{828C3CBD-1E3F-2348-8BA0-4E3C7E187C0E}" type="presParOf" srcId="{2B4EB675-4D0C-A243-8D4D-BD474DD682C1}" destId="{6F977A88-2F9E-8240-B243-37DF5C316293}" srcOrd="2" destOrd="0" presId="urn:microsoft.com/office/officeart/2005/8/layout/chevron1"/>
    <dgm:cxn modelId="{2B895AC0-2152-EE4C-9EE3-42AA060547E9}" type="presParOf" srcId="{2B4EB675-4D0C-A243-8D4D-BD474DD682C1}" destId="{612B2650-9F60-CB47-840A-A88F79781D9B}" srcOrd="3" destOrd="0" presId="urn:microsoft.com/office/officeart/2005/8/layout/chevron1"/>
    <dgm:cxn modelId="{AA9703F8-132F-1645-93BD-BE31A9EFAAF8}" type="presParOf" srcId="{2B4EB675-4D0C-A243-8D4D-BD474DD682C1}" destId="{23E855F6-8DB8-C24A-858D-659B6931A6B1}" srcOrd="4" destOrd="0" presId="urn:microsoft.com/office/officeart/2005/8/layout/chevron1"/>
    <dgm:cxn modelId="{9B463FF6-D8E6-E448-9F03-600F140101D5}" type="presParOf" srcId="{2B4EB675-4D0C-A243-8D4D-BD474DD682C1}" destId="{BE0C61C2-141C-344F-B5A6-6CD8BAC6A440}" srcOrd="5" destOrd="0" presId="urn:microsoft.com/office/officeart/2005/8/layout/chevron1"/>
    <dgm:cxn modelId="{885BFE3F-6256-FD45-B035-8D41A53BEE90}" type="presParOf" srcId="{2B4EB675-4D0C-A243-8D4D-BD474DD682C1}" destId="{E348B7F7-F136-E045-BD56-45925EFEA90C}" srcOrd="6"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9ECDAE-DC1B-694B-9CF7-2BF27E4E8BF6}" type="doc">
      <dgm:prSet loTypeId="urn:microsoft.com/office/officeart/2005/8/layout/pyramid1" loCatId="" qsTypeId="urn:microsoft.com/office/officeart/2005/8/quickstyle/simple1" qsCatId="simple" csTypeId="urn:microsoft.com/office/officeart/2005/8/colors/accent5_2" csCatId="accent5" phldr="1"/>
      <dgm:spPr/>
      <dgm:t>
        <a:bodyPr/>
        <a:lstStyle/>
        <a:p>
          <a:endParaRPr lang="en-GB"/>
        </a:p>
      </dgm:t>
    </dgm:pt>
    <dgm:pt modelId="{CADB924C-EED2-F343-8404-705FEE4A799A}">
      <dgm:prSet phldrT="[Text]" custT="1"/>
      <dgm:spPr>
        <a:solidFill>
          <a:schemeClr val="tx1">
            <a:lumMod val="75000"/>
            <a:lumOff val="25000"/>
          </a:schemeClr>
        </a:solidFill>
      </dgm:spPr>
      <dgm:t>
        <a:bodyPr anchor="b"/>
        <a:lstStyle/>
        <a:p>
          <a:r>
            <a:rPr lang="en-GB" sz="2000" dirty="0">
              <a:solidFill>
                <a:schemeClr val="bg1"/>
              </a:solidFill>
              <a:latin typeface="Avenir Book" panose="02000503020000020003" pitchFamily="2" charset="0"/>
            </a:rPr>
            <a:t>Business</a:t>
          </a:r>
          <a:br>
            <a:rPr lang="en-GB" sz="2000" dirty="0">
              <a:solidFill>
                <a:schemeClr val="bg1"/>
              </a:solidFill>
              <a:latin typeface="Avenir Book" panose="02000503020000020003" pitchFamily="2" charset="0"/>
            </a:rPr>
          </a:br>
          <a:r>
            <a:rPr lang="en-GB" sz="2000" dirty="0">
              <a:solidFill>
                <a:schemeClr val="bg1"/>
              </a:solidFill>
              <a:latin typeface="Avenir Book" panose="02000503020000020003" pitchFamily="2" charset="0"/>
            </a:rPr>
            <a:t>Products</a:t>
          </a:r>
        </a:p>
      </dgm:t>
    </dgm:pt>
    <dgm:pt modelId="{A39739BC-D667-6747-A5B3-B004A15A78CC}" type="parTrans" cxnId="{155BFE17-5E19-5548-ABB0-A319D5869C4C}">
      <dgm:prSet/>
      <dgm:spPr/>
      <dgm:t>
        <a:bodyPr/>
        <a:lstStyle/>
        <a:p>
          <a:endParaRPr lang="en-GB"/>
        </a:p>
      </dgm:t>
    </dgm:pt>
    <dgm:pt modelId="{DB8AEF2E-7101-524F-BA8B-27EE6FEE8C5F}" type="sibTrans" cxnId="{155BFE17-5E19-5548-ABB0-A319D5869C4C}">
      <dgm:prSet/>
      <dgm:spPr/>
      <dgm:t>
        <a:bodyPr/>
        <a:lstStyle/>
        <a:p>
          <a:endParaRPr lang="en-GB"/>
        </a:p>
      </dgm:t>
    </dgm:pt>
    <dgm:pt modelId="{F111FFE7-9426-3147-B2A7-BEC0A487D1DB}">
      <dgm:prSet phldrT="[Text]" custT="1"/>
      <dgm:spPr>
        <a:solidFill>
          <a:schemeClr val="tx1">
            <a:lumMod val="65000"/>
            <a:lumOff val="35000"/>
          </a:schemeClr>
        </a:solidFill>
      </dgm:spPr>
      <dgm:t>
        <a:bodyPr anchor="b"/>
        <a:lstStyle/>
        <a:p>
          <a:r>
            <a:rPr lang="en-GB" sz="2000" dirty="0">
              <a:solidFill>
                <a:schemeClr val="bg1"/>
              </a:solidFill>
              <a:latin typeface="Avenir Book" panose="02000503020000020003" pitchFamily="2" charset="0"/>
            </a:rPr>
            <a:t>Internal Products</a:t>
          </a:r>
        </a:p>
        <a:p>
          <a:r>
            <a:rPr lang="en-GB" sz="1200" dirty="0">
              <a:solidFill>
                <a:schemeClr val="bg1"/>
              </a:solidFill>
              <a:latin typeface="Avenir Book" panose="02000503020000020003" pitchFamily="2" charset="0"/>
            </a:rPr>
            <a:t>(Business / IT / Employee Focused)</a:t>
          </a:r>
        </a:p>
      </dgm:t>
    </dgm:pt>
    <dgm:pt modelId="{D8D85906-47C4-F148-B9D9-640171BBF43B}" type="parTrans" cxnId="{71A76DBF-88D1-2D42-8B94-8FCC3302516E}">
      <dgm:prSet/>
      <dgm:spPr/>
      <dgm:t>
        <a:bodyPr/>
        <a:lstStyle/>
        <a:p>
          <a:endParaRPr lang="en-GB"/>
        </a:p>
      </dgm:t>
    </dgm:pt>
    <dgm:pt modelId="{9FF8ABD3-07F0-3745-BD16-29D598ED19C0}" type="sibTrans" cxnId="{71A76DBF-88D1-2D42-8B94-8FCC3302516E}">
      <dgm:prSet/>
      <dgm:spPr/>
      <dgm:t>
        <a:bodyPr/>
        <a:lstStyle/>
        <a:p>
          <a:endParaRPr lang="en-GB"/>
        </a:p>
      </dgm:t>
    </dgm:pt>
    <dgm:pt modelId="{7493FD9A-3799-E344-9890-C89AEAB8A0BA}">
      <dgm:prSet phldrT="[Text]" custT="1"/>
      <dgm:spPr>
        <a:solidFill>
          <a:schemeClr val="tx1">
            <a:lumMod val="50000"/>
            <a:lumOff val="50000"/>
          </a:schemeClr>
        </a:solidFill>
      </dgm:spPr>
      <dgm:t>
        <a:bodyPr anchor="b"/>
        <a:lstStyle/>
        <a:p>
          <a:r>
            <a:rPr lang="en-GB" sz="2000" dirty="0">
              <a:solidFill>
                <a:schemeClr val="bg1"/>
              </a:solidFill>
              <a:latin typeface="Avenir Book" panose="02000503020000020003" pitchFamily="2" charset="0"/>
            </a:rPr>
            <a:t>Platform Products</a:t>
          </a:r>
          <a:br>
            <a:rPr lang="en-GB" sz="2000" dirty="0">
              <a:solidFill>
                <a:schemeClr val="bg1"/>
              </a:solidFill>
              <a:latin typeface="Avenir Book" panose="02000503020000020003" pitchFamily="2" charset="0"/>
            </a:rPr>
          </a:br>
          <a:r>
            <a:rPr lang="en-GB" sz="2000" dirty="0">
              <a:solidFill>
                <a:schemeClr val="bg1"/>
              </a:solidFill>
              <a:latin typeface="Avenir Book" panose="02000503020000020003" pitchFamily="2" charset="0"/>
            </a:rPr>
            <a:t> </a:t>
          </a:r>
          <a:r>
            <a:rPr lang="en-GB" sz="1600" dirty="0">
              <a:solidFill>
                <a:schemeClr val="bg1"/>
              </a:solidFill>
              <a:latin typeface="Avenir Book" panose="02000503020000020003" pitchFamily="2" charset="0"/>
            </a:rPr>
            <a:t>(IT for IT)</a:t>
          </a:r>
          <a:endParaRPr lang="en-GB" sz="2000" dirty="0">
            <a:solidFill>
              <a:schemeClr val="bg1"/>
            </a:solidFill>
            <a:latin typeface="Avenir Book" panose="02000503020000020003" pitchFamily="2" charset="0"/>
          </a:endParaRPr>
        </a:p>
      </dgm:t>
    </dgm:pt>
    <dgm:pt modelId="{08AABE94-B00B-F249-A312-43FFA605C7F1}" type="parTrans" cxnId="{1C50085C-A3D7-A143-93D3-95A73FC6DB01}">
      <dgm:prSet/>
      <dgm:spPr/>
      <dgm:t>
        <a:bodyPr/>
        <a:lstStyle/>
        <a:p>
          <a:endParaRPr lang="en-GB"/>
        </a:p>
      </dgm:t>
    </dgm:pt>
    <dgm:pt modelId="{06236B90-CBD1-2942-A816-62B2C407CA01}" type="sibTrans" cxnId="{1C50085C-A3D7-A143-93D3-95A73FC6DB01}">
      <dgm:prSet/>
      <dgm:spPr/>
      <dgm:t>
        <a:bodyPr/>
        <a:lstStyle/>
        <a:p>
          <a:endParaRPr lang="en-GB"/>
        </a:p>
      </dgm:t>
    </dgm:pt>
    <dgm:pt modelId="{226CA04C-22E6-834F-898B-2904B4651E3B}" type="pres">
      <dgm:prSet presAssocID="{009ECDAE-DC1B-694B-9CF7-2BF27E4E8BF6}" presName="Name0" presStyleCnt="0">
        <dgm:presLayoutVars>
          <dgm:dir/>
          <dgm:animLvl val="lvl"/>
          <dgm:resizeHandles val="exact"/>
        </dgm:presLayoutVars>
      </dgm:prSet>
      <dgm:spPr/>
    </dgm:pt>
    <dgm:pt modelId="{C99854E3-A219-8749-BF9B-65CE6B6E312A}" type="pres">
      <dgm:prSet presAssocID="{CADB924C-EED2-F343-8404-705FEE4A799A}" presName="Name8" presStyleCnt="0"/>
      <dgm:spPr/>
    </dgm:pt>
    <dgm:pt modelId="{41C2DAD4-9AAF-D842-93D7-F8852189765F}" type="pres">
      <dgm:prSet presAssocID="{CADB924C-EED2-F343-8404-705FEE4A799A}" presName="level" presStyleLbl="node1" presStyleIdx="0" presStyleCnt="3">
        <dgm:presLayoutVars>
          <dgm:chMax val="1"/>
          <dgm:bulletEnabled val="1"/>
        </dgm:presLayoutVars>
      </dgm:prSet>
      <dgm:spPr/>
    </dgm:pt>
    <dgm:pt modelId="{006E32C3-C9A2-A64A-BC3E-B06928E294CE}" type="pres">
      <dgm:prSet presAssocID="{CADB924C-EED2-F343-8404-705FEE4A799A}" presName="levelTx" presStyleLbl="revTx" presStyleIdx="0" presStyleCnt="0">
        <dgm:presLayoutVars>
          <dgm:chMax val="1"/>
          <dgm:bulletEnabled val="1"/>
        </dgm:presLayoutVars>
      </dgm:prSet>
      <dgm:spPr/>
    </dgm:pt>
    <dgm:pt modelId="{4FA4DE7A-C4E1-F342-BEFF-D78AA6CF9EBC}" type="pres">
      <dgm:prSet presAssocID="{F111FFE7-9426-3147-B2A7-BEC0A487D1DB}" presName="Name8" presStyleCnt="0"/>
      <dgm:spPr/>
    </dgm:pt>
    <dgm:pt modelId="{E2078CA9-1CAC-434B-978C-6141C330DD7B}" type="pres">
      <dgm:prSet presAssocID="{F111FFE7-9426-3147-B2A7-BEC0A487D1DB}" presName="level" presStyleLbl="node1" presStyleIdx="1" presStyleCnt="3">
        <dgm:presLayoutVars>
          <dgm:chMax val="1"/>
          <dgm:bulletEnabled val="1"/>
        </dgm:presLayoutVars>
      </dgm:prSet>
      <dgm:spPr/>
    </dgm:pt>
    <dgm:pt modelId="{D88DE655-E3CD-174D-AD37-67F7C865028A}" type="pres">
      <dgm:prSet presAssocID="{F111FFE7-9426-3147-B2A7-BEC0A487D1DB}" presName="levelTx" presStyleLbl="revTx" presStyleIdx="0" presStyleCnt="0">
        <dgm:presLayoutVars>
          <dgm:chMax val="1"/>
          <dgm:bulletEnabled val="1"/>
        </dgm:presLayoutVars>
      </dgm:prSet>
      <dgm:spPr/>
    </dgm:pt>
    <dgm:pt modelId="{D15AD874-EFDB-C246-839E-4E4970C97158}" type="pres">
      <dgm:prSet presAssocID="{7493FD9A-3799-E344-9890-C89AEAB8A0BA}" presName="Name8" presStyleCnt="0"/>
      <dgm:spPr/>
    </dgm:pt>
    <dgm:pt modelId="{4344EABC-BB65-B549-BF48-D958483927A7}" type="pres">
      <dgm:prSet presAssocID="{7493FD9A-3799-E344-9890-C89AEAB8A0BA}" presName="level" presStyleLbl="node1" presStyleIdx="2" presStyleCnt="3">
        <dgm:presLayoutVars>
          <dgm:chMax val="1"/>
          <dgm:bulletEnabled val="1"/>
        </dgm:presLayoutVars>
      </dgm:prSet>
      <dgm:spPr/>
    </dgm:pt>
    <dgm:pt modelId="{DFF4B337-F030-1947-835A-7E8D989D0E20}" type="pres">
      <dgm:prSet presAssocID="{7493FD9A-3799-E344-9890-C89AEAB8A0BA}" presName="levelTx" presStyleLbl="revTx" presStyleIdx="0" presStyleCnt="0">
        <dgm:presLayoutVars>
          <dgm:chMax val="1"/>
          <dgm:bulletEnabled val="1"/>
        </dgm:presLayoutVars>
      </dgm:prSet>
      <dgm:spPr/>
    </dgm:pt>
  </dgm:ptLst>
  <dgm:cxnLst>
    <dgm:cxn modelId="{155BFE17-5E19-5548-ABB0-A319D5869C4C}" srcId="{009ECDAE-DC1B-694B-9CF7-2BF27E4E8BF6}" destId="{CADB924C-EED2-F343-8404-705FEE4A799A}" srcOrd="0" destOrd="0" parTransId="{A39739BC-D667-6747-A5B3-B004A15A78CC}" sibTransId="{DB8AEF2E-7101-524F-BA8B-27EE6FEE8C5F}"/>
    <dgm:cxn modelId="{0C006D19-7FC6-A24E-8F8B-09EF544BF027}" type="presOf" srcId="{F111FFE7-9426-3147-B2A7-BEC0A487D1DB}" destId="{D88DE655-E3CD-174D-AD37-67F7C865028A}" srcOrd="1" destOrd="0" presId="urn:microsoft.com/office/officeart/2005/8/layout/pyramid1"/>
    <dgm:cxn modelId="{94FF3B1B-0AB2-FC47-AA23-48514ED8372E}" type="presOf" srcId="{7493FD9A-3799-E344-9890-C89AEAB8A0BA}" destId="{DFF4B337-F030-1947-835A-7E8D989D0E20}" srcOrd="1" destOrd="0" presId="urn:microsoft.com/office/officeart/2005/8/layout/pyramid1"/>
    <dgm:cxn modelId="{1C50085C-A3D7-A143-93D3-95A73FC6DB01}" srcId="{009ECDAE-DC1B-694B-9CF7-2BF27E4E8BF6}" destId="{7493FD9A-3799-E344-9890-C89AEAB8A0BA}" srcOrd="2" destOrd="0" parTransId="{08AABE94-B00B-F249-A312-43FFA605C7F1}" sibTransId="{06236B90-CBD1-2942-A816-62B2C407CA01}"/>
    <dgm:cxn modelId="{8F783C6F-DE0E-B04F-8D1D-3A728298B1B1}" type="presOf" srcId="{F111FFE7-9426-3147-B2A7-BEC0A487D1DB}" destId="{E2078CA9-1CAC-434B-978C-6141C330DD7B}" srcOrd="0" destOrd="0" presId="urn:microsoft.com/office/officeart/2005/8/layout/pyramid1"/>
    <dgm:cxn modelId="{2B78BA7B-D864-C144-A126-4150C59EE67B}" type="presOf" srcId="{CADB924C-EED2-F343-8404-705FEE4A799A}" destId="{006E32C3-C9A2-A64A-BC3E-B06928E294CE}" srcOrd="1" destOrd="0" presId="urn:microsoft.com/office/officeart/2005/8/layout/pyramid1"/>
    <dgm:cxn modelId="{D34245B3-CE44-E44C-9155-32307313945E}" type="presOf" srcId="{009ECDAE-DC1B-694B-9CF7-2BF27E4E8BF6}" destId="{226CA04C-22E6-834F-898B-2904B4651E3B}" srcOrd="0" destOrd="0" presId="urn:microsoft.com/office/officeart/2005/8/layout/pyramid1"/>
    <dgm:cxn modelId="{71A76DBF-88D1-2D42-8B94-8FCC3302516E}" srcId="{009ECDAE-DC1B-694B-9CF7-2BF27E4E8BF6}" destId="{F111FFE7-9426-3147-B2A7-BEC0A487D1DB}" srcOrd="1" destOrd="0" parTransId="{D8D85906-47C4-F148-B9D9-640171BBF43B}" sibTransId="{9FF8ABD3-07F0-3745-BD16-29D598ED19C0}"/>
    <dgm:cxn modelId="{BB1DBDBF-74EC-594B-9371-1D2F44FAF9C7}" type="presOf" srcId="{CADB924C-EED2-F343-8404-705FEE4A799A}" destId="{41C2DAD4-9AAF-D842-93D7-F8852189765F}" srcOrd="0" destOrd="0" presId="urn:microsoft.com/office/officeart/2005/8/layout/pyramid1"/>
    <dgm:cxn modelId="{8147EBD5-E1AC-DF45-84E7-A3339423E541}" type="presOf" srcId="{7493FD9A-3799-E344-9890-C89AEAB8A0BA}" destId="{4344EABC-BB65-B549-BF48-D958483927A7}" srcOrd="0" destOrd="0" presId="urn:microsoft.com/office/officeart/2005/8/layout/pyramid1"/>
    <dgm:cxn modelId="{77C1E286-688B-5645-9B4C-0A54CD2DB582}" type="presParOf" srcId="{226CA04C-22E6-834F-898B-2904B4651E3B}" destId="{C99854E3-A219-8749-BF9B-65CE6B6E312A}" srcOrd="0" destOrd="0" presId="urn:microsoft.com/office/officeart/2005/8/layout/pyramid1"/>
    <dgm:cxn modelId="{1DC7A427-B826-2B47-8527-817158B711ED}" type="presParOf" srcId="{C99854E3-A219-8749-BF9B-65CE6B6E312A}" destId="{41C2DAD4-9AAF-D842-93D7-F8852189765F}" srcOrd="0" destOrd="0" presId="urn:microsoft.com/office/officeart/2005/8/layout/pyramid1"/>
    <dgm:cxn modelId="{F9502A7A-7703-3741-9B01-764667EDE2A8}" type="presParOf" srcId="{C99854E3-A219-8749-BF9B-65CE6B6E312A}" destId="{006E32C3-C9A2-A64A-BC3E-B06928E294CE}" srcOrd="1" destOrd="0" presId="urn:microsoft.com/office/officeart/2005/8/layout/pyramid1"/>
    <dgm:cxn modelId="{9A7D8180-0A56-4943-B935-5BDCE67EC89D}" type="presParOf" srcId="{226CA04C-22E6-834F-898B-2904B4651E3B}" destId="{4FA4DE7A-C4E1-F342-BEFF-D78AA6CF9EBC}" srcOrd="1" destOrd="0" presId="urn:microsoft.com/office/officeart/2005/8/layout/pyramid1"/>
    <dgm:cxn modelId="{A2B0C8A9-002E-4F40-BABE-34F371A0AC68}" type="presParOf" srcId="{4FA4DE7A-C4E1-F342-BEFF-D78AA6CF9EBC}" destId="{E2078CA9-1CAC-434B-978C-6141C330DD7B}" srcOrd="0" destOrd="0" presId="urn:microsoft.com/office/officeart/2005/8/layout/pyramid1"/>
    <dgm:cxn modelId="{ACA86693-230D-F643-B804-01372D779FE2}" type="presParOf" srcId="{4FA4DE7A-C4E1-F342-BEFF-D78AA6CF9EBC}" destId="{D88DE655-E3CD-174D-AD37-67F7C865028A}" srcOrd="1" destOrd="0" presId="urn:microsoft.com/office/officeart/2005/8/layout/pyramid1"/>
    <dgm:cxn modelId="{2CB9D4C4-F50D-7149-8154-A2F7265C976B}" type="presParOf" srcId="{226CA04C-22E6-834F-898B-2904B4651E3B}" destId="{D15AD874-EFDB-C246-839E-4E4970C97158}" srcOrd="2" destOrd="0" presId="urn:microsoft.com/office/officeart/2005/8/layout/pyramid1"/>
    <dgm:cxn modelId="{9B8CDCD3-683A-CA42-A89F-D61EC0B1CCE9}" type="presParOf" srcId="{D15AD874-EFDB-C246-839E-4E4970C97158}" destId="{4344EABC-BB65-B549-BF48-D958483927A7}" srcOrd="0" destOrd="0" presId="urn:microsoft.com/office/officeart/2005/8/layout/pyramid1"/>
    <dgm:cxn modelId="{5B377598-44D0-EE45-9C01-DE45A0CEB897}" type="presParOf" srcId="{D15AD874-EFDB-C246-839E-4E4970C97158}" destId="{DFF4B337-F030-1947-835A-7E8D989D0E2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9ECDAE-DC1B-694B-9CF7-2BF27E4E8BF6}" type="doc">
      <dgm:prSet loTypeId="urn:microsoft.com/office/officeart/2005/8/layout/pyramid1" loCatId="" qsTypeId="urn:microsoft.com/office/officeart/2005/8/quickstyle/simple1" qsCatId="simple" csTypeId="urn:microsoft.com/office/officeart/2005/8/colors/accent5_2" csCatId="accent5" phldr="1"/>
      <dgm:spPr/>
      <dgm:t>
        <a:bodyPr/>
        <a:lstStyle/>
        <a:p>
          <a:endParaRPr lang="en-GB"/>
        </a:p>
      </dgm:t>
    </dgm:pt>
    <dgm:pt modelId="{CADB924C-EED2-F343-8404-705FEE4A799A}">
      <dgm:prSet phldrT="[Text]" custT="1"/>
      <dgm:spPr>
        <a:solidFill>
          <a:schemeClr val="tx1">
            <a:lumMod val="75000"/>
            <a:lumOff val="25000"/>
          </a:schemeClr>
        </a:solidFill>
      </dgm:spPr>
      <dgm:t>
        <a:bodyPr anchor="b"/>
        <a:lstStyle/>
        <a:p>
          <a:r>
            <a:rPr lang="en-GB" sz="2000" dirty="0">
              <a:solidFill>
                <a:schemeClr val="bg1"/>
              </a:solidFill>
              <a:latin typeface="Avenir Book" panose="02000503020000020003" pitchFamily="2" charset="0"/>
            </a:rPr>
            <a:t>Business</a:t>
          </a:r>
          <a:br>
            <a:rPr lang="en-GB" sz="2000" dirty="0">
              <a:solidFill>
                <a:schemeClr val="bg1"/>
              </a:solidFill>
              <a:latin typeface="Avenir Book" panose="02000503020000020003" pitchFamily="2" charset="0"/>
            </a:rPr>
          </a:br>
          <a:r>
            <a:rPr lang="en-GB" sz="2000" dirty="0">
              <a:solidFill>
                <a:schemeClr val="bg1"/>
              </a:solidFill>
              <a:latin typeface="Avenir Book" panose="02000503020000020003" pitchFamily="2" charset="0"/>
            </a:rPr>
            <a:t>Products</a:t>
          </a:r>
        </a:p>
      </dgm:t>
    </dgm:pt>
    <dgm:pt modelId="{A39739BC-D667-6747-A5B3-B004A15A78CC}" type="parTrans" cxnId="{155BFE17-5E19-5548-ABB0-A319D5869C4C}">
      <dgm:prSet/>
      <dgm:spPr/>
      <dgm:t>
        <a:bodyPr/>
        <a:lstStyle/>
        <a:p>
          <a:endParaRPr lang="en-GB"/>
        </a:p>
      </dgm:t>
    </dgm:pt>
    <dgm:pt modelId="{DB8AEF2E-7101-524F-BA8B-27EE6FEE8C5F}" type="sibTrans" cxnId="{155BFE17-5E19-5548-ABB0-A319D5869C4C}">
      <dgm:prSet/>
      <dgm:spPr/>
      <dgm:t>
        <a:bodyPr/>
        <a:lstStyle/>
        <a:p>
          <a:endParaRPr lang="en-GB"/>
        </a:p>
      </dgm:t>
    </dgm:pt>
    <dgm:pt modelId="{F111FFE7-9426-3147-B2A7-BEC0A487D1DB}">
      <dgm:prSet phldrT="[Text]" custT="1"/>
      <dgm:spPr>
        <a:solidFill>
          <a:schemeClr val="tx1">
            <a:lumMod val="65000"/>
            <a:lumOff val="35000"/>
          </a:schemeClr>
        </a:solidFill>
      </dgm:spPr>
      <dgm:t>
        <a:bodyPr anchor="b"/>
        <a:lstStyle/>
        <a:p>
          <a:r>
            <a:rPr lang="en-GB" sz="2000" dirty="0">
              <a:solidFill>
                <a:schemeClr val="bg1"/>
              </a:solidFill>
              <a:latin typeface="Avenir Book" panose="02000503020000020003" pitchFamily="2" charset="0"/>
            </a:rPr>
            <a:t>Internal Products</a:t>
          </a:r>
        </a:p>
        <a:p>
          <a:r>
            <a:rPr lang="en-GB" sz="1200" dirty="0">
              <a:solidFill>
                <a:schemeClr val="bg1"/>
              </a:solidFill>
              <a:latin typeface="Avenir Book" panose="02000503020000020003" pitchFamily="2" charset="0"/>
            </a:rPr>
            <a:t>(Business / IT / Employee Focused)</a:t>
          </a:r>
        </a:p>
      </dgm:t>
    </dgm:pt>
    <dgm:pt modelId="{D8D85906-47C4-F148-B9D9-640171BBF43B}" type="parTrans" cxnId="{71A76DBF-88D1-2D42-8B94-8FCC3302516E}">
      <dgm:prSet/>
      <dgm:spPr/>
      <dgm:t>
        <a:bodyPr/>
        <a:lstStyle/>
        <a:p>
          <a:endParaRPr lang="en-GB"/>
        </a:p>
      </dgm:t>
    </dgm:pt>
    <dgm:pt modelId="{9FF8ABD3-07F0-3745-BD16-29D598ED19C0}" type="sibTrans" cxnId="{71A76DBF-88D1-2D42-8B94-8FCC3302516E}">
      <dgm:prSet/>
      <dgm:spPr/>
      <dgm:t>
        <a:bodyPr/>
        <a:lstStyle/>
        <a:p>
          <a:endParaRPr lang="en-GB"/>
        </a:p>
      </dgm:t>
    </dgm:pt>
    <dgm:pt modelId="{7493FD9A-3799-E344-9890-C89AEAB8A0BA}">
      <dgm:prSet phldrT="[Text]" custT="1"/>
      <dgm:spPr>
        <a:solidFill>
          <a:schemeClr val="tx1">
            <a:lumMod val="50000"/>
            <a:lumOff val="50000"/>
          </a:schemeClr>
        </a:solidFill>
      </dgm:spPr>
      <dgm:t>
        <a:bodyPr anchor="b"/>
        <a:lstStyle/>
        <a:p>
          <a:r>
            <a:rPr lang="en-GB" sz="2000" dirty="0">
              <a:solidFill>
                <a:schemeClr val="bg1"/>
              </a:solidFill>
              <a:latin typeface="Avenir Book" panose="02000503020000020003" pitchFamily="2" charset="0"/>
            </a:rPr>
            <a:t>Platform Products</a:t>
          </a:r>
          <a:br>
            <a:rPr lang="en-GB" sz="2000" dirty="0">
              <a:solidFill>
                <a:schemeClr val="bg1"/>
              </a:solidFill>
              <a:latin typeface="Avenir Book" panose="02000503020000020003" pitchFamily="2" charset="0"/>
            </a:rPr>
          </a:br>
          <a:r>
            <a:rPr lang="en-GB" sz="2000" dirty="0">
              <a:solidFill>
                <a:schemeClr val="bg1"/>
              </a:solidFill>
              <a:latin typeface="Avenir Book" panose="02000503020000020003" pitchFamily="2" charset="0"/>
            </a:rPr>
            <a:t> </a:t>
          </a:r>
          <a:r>
            <a:rPr lang="en-GB" sz="1600" dirty="0">
              <a:solidFill>
                <a:schemeClr val="bg1"/>
              </a:solidFill>
              <a:latin typeface="Avenir Book" panose="02000503020000020003" pitchFamily="2" charset="0"/>
            </a:rPr>
            <a:t>(IT for IT)</a:t>
          </a:r>
          <a:endParaRPr lang="en-GB" sz="2000" dirty="0">
            <a:solidFill>
              <a:schemeClr val="bg1"/>
            </a:solidFill>
            <a:latin typeface="Avenir Book" panose="02000503020000020003" pitchFamily="2" charset="0"/>
          </a:endParaRPr>
        </a:p>
      </dgm:t>
    </dgm:pt>
    <dgm:pt modelId="{08AABE94-B00B-F249-A312-43FFA605C7F1}" type="parTrans" cxnId="{1C50085C-A3D7-A143-93D3-95A73FC6DB01}">
      <dgm:prSet/>
      <dgm:spPr/>
      <dgm:t>
        <a:bodyPr/>
        <a:lstStyle/>
        <a:p>
          <a:endParaRPr lang="en-GB"/>
        </a:p>
      </dgm:t>
    </dgm:pt>
    <dgm:pt modelId="{06236B90-CBD1-2942-A816-62B2C407CA01}" type="sibTrans" cxnId="{1C50085C-A3D7-A143-93D3-95A73FC6DB01}">
      <dgm:prSet/>
      <dgm:spPr/>
      <dgm:t>
        <a:bodyPr/>
        <a:lstStyle/>
        <a:p>
          <a:endParaRPr lang="en-GB"/>
        </a:p>
      </dgm:t>
    </dgm:pt>
    <dgm:pt modelId="{226CA04C-22E6-834F-898B-2904B4651E3B}" type="pres">
      <dgm:prSet presAssocID="{009ECDAE-DC1B-694B-9CF7-2BF27E4E8BF6}" presName="Name0" presStyleCnt="0">
        <dgm:presLayoutVars>
          <dgm:dir/>
          <dgm:animLvl val="lvl"/>
          <dgm:resizeHandles val="exact"/>
        </dgm:presLayoutVars>
      </dgm:prSet>
      <dgm:spPr/>
    </dgm:pt>
    <dgm:pt modelId="{C99854E3-A219-8749-BF9B-65CE6B6E312A}" type="pres">
      <dgm:prSet presAssocID="{CADB924C-EED2-F343-8404-705FEE4A799A}" presName="Name8" presStyleCnt="0"/>
      <dgm:spPr/>
    </dgm:pt>
    <dgm:pt modelId="{41C2DAD4-9AAF-D842-93D7-F8852189765F}" type="pres">
      <dgm:prSet presAssocID="{CADB924C-EED2-F343-8404-705FEE4A799A}" presName="level" presStyleLbl="node1" presStyleIdx="0" presStyleCnt="3">
        <dgm:presLayoutVars>
          <dgm:chMax val="1"/>
          <dgm:bulletEnabled val="1"/>
        </dgm:presLayoutVars>
      </dgm:prSet>
      <dgm:spPr/>
    </dgm:pt>
    <dgm:pt modelId="{006E32C3-C9A2-A64A-BC3E-B06928E294CE}" type="pres">
      <dgm:prSet presAssocID="{CADB924C-EED2-F343-8404-705FEE4A799A}" presName="levelTx" presStyleLbl="revTx" presStyleIdx="0" presStyleCnt="0">
        <dgm:presLayoutVars>
          <dgm:chMax val="1"/>
          <dgm:bulletEnabled val="1"/>
        </dgm:presLayoutVars>
      </dgm:prSet>
      <dgm:spPr/>
    </dgm:pt>
    <dgm:pt modelId="{4FA4DE7A-C4E1-F342-BEFF-D78AA6CF9EBC}" type="pres">
      <dgm:prSet presAssocID="{F111FFE7-9426-3147-B2A7-BEC0A487D1DB}" presName="Name8" presStyleCnt="0"/>
      <dgm:spPr/>
    </dgm:pt>
    <dgm:pt modelId="{E2078CA9-1CAC-434B-978C-6141C330DD7B}" type="pres">
      <dgm:prSet presAssocID="{F111FFE7-9426-3147-B2A7-BEC0A487D1DB}" presName="level" presStyleLbl="node1" presStyleIdx="1" presStyleCnt="3">
        <dgm:presLayoutVars>
          <dgm:chMax val="1"/>
          <dgm:bulletEnabled val="1"/>
        </dgm:presLayoutVars>
      </dgm:prSet>
      <dgm:spPr/>
    </dgm:pt>
    <dgm:pt modelId="{D88DE655-E3CD-174D-AD37-67F7C865028A}" type="pres">
      <dgm:prSet presAssocID="{F111FFE7-9426-3147-B2A7-BEC0A487D1DB}" presName="levelTx" presStyleLbl="revTx" presStyleIdx="0" presStyleCnt="0">
        <dgm:presLayoutVars>
          <dgm:chMax val="1"/>
          <dgm:bulletEnabled val="1"/>
        </dgm:presLayoutVars>
      </dgm:prSet>
      <dgm:spPr/>
    </dgm:pt>
    <dgm:pt modelId="{D15AD874-EFDB-C246-839E-4E4970C97158}" type="pres">
      <dgm:prSet presAssocID="{7493FD9A-3799-E344-9890-C89AEAB8A0BA}" presName="Name8" presStyleCnt="0"/>
      <dgm:spPr/>
    </dgm:pt>
    <dgm:pt modelId="{4344EABC-BB65-B549-BF48-D958483927A7}" type="pres">
      <dgm:prSet presAssocID="{7493FD9A-3799-E344-9890-C89AEAB8A0BA}" presName="level" presStyleLbl="node1" presStyleIdx="2" presStyleCnt="3">
        <dgm:presLayoutVars>
          <dgm:chMax val="1"/>
          <dgm:bulletEnabled val="1"/>
        </dgm:presLayoutVars>
      </dgm:prSet>
      <dgm:spPr/>
    </dgm:pt>
    <dgm:pt modelId="{DFF4B337-F030-1947-835A-7E8D989D0E20}" type="pres">
      <dgm:prSet presAssocID="{7493FD9A-3799-E344-9890-C89AEAB8A0BA}" presName="levelTx" presStyleLbl="revTx" presStyleIdx="0" presStyleCnt="0">
        <dgm:presLayoutVars>
          <dgm:chMax val="1"/>
          <dgm:bulletEnabled val="1"/>
        </dgm:presLayoutVars>
      </dgm:prSet>
      <dgm:spPr/>
    </dgm:pt>
  </dgm:ptLst>
  <dgm:cxnLst>
    <dgm:cxn modelId="{155BFE17-5E19-5548-ABB0-A319D5869C4C}" srcId="{009ECDAE-DC1B-694B-9CF7-2BF27E4E8BF6}" destId="{CADB924C-EED2-F343-8404-705FEE4A799A}" srcOrd="0" destOrd="0" parTransId="{A39739BC-D667-6747-A5B3-B004A15A78CC}" sibTransId="{DB8AEF2E-7101-524F-BA8B-27EE6FEE8C5F}"/>
    <dgm:cxn modelId="{0C006D19-7FC6-A24E-8F8B-09EF544BF027}" type="presOf" srcId="{F111FFE7-9426-3147-B2A7-BEC0A487D1DB}" destId="{D88DE655-E3CD-174D-AD37-67F7C865028A}" srcOrd="1" destOrd="0" presId="urn:microsoft.com/office/officeart/2005/8/layout/pyramid1"/>
    <dgm:cxn modelId="{94FF3B1B-0AB2-FC47-AA23-48514ED8372E}" type="presOf" srcId="{7493FD9A-3799-E344-9890-C89AEAB8A0BA}" destId="{DFF4B337-F030-1947-835A-7E8D989D0E20}" srcOrd="1" destOrd="0" presId="urn:microsoft.com/office/officeart/2005/8/layout/pyramid1"/>
    <dgm:cxn modelId="{1C50085C-A3D7-A143-93D3-95A73FC6DB01}" srcId="{009ECDAE-DC1B-694B-9CF7-2BF27E4E8BF6}" destId="{7493FD9A-3799-E344-9890-C89AEAB8A0BA}" srcOrd="2" destOrd="0" parTransId="{08AABE94-B00B-F249-A312-43FFA605C7F1}" sibTransId="{06236B90-CBD1-2942-A816-62B2C407CA01}"/>
    <dgm:cxn modelId="{8F783C6F-DE0E-B04F-8D1D-3A728298B1B1}" type="presOf" srcId="{F111FFE7-9426-3147-B2A7-BEC0A487D1DB}" destId="{E2078CA9-1CAC-434B-978C-6141C330DD7B}" srcOrd="0" destOrd="0" presId="urn:microsoft.com/office/officeart/2005/8/layout/pyramid1"/>
    <dgm:cxn modelId="{2B78BA7B-D864-C144-A126-4150C59EE67B}" type="presOf" srcId="{CADB924C-EED2-F343-8404-705FEE4A799A}" destId="{006E32C3-C9A2-A64A-BC3E-B06928E294CE}" srcOrd="1" destOrd="0" presId="urn:microsoft.com/office/officeart/2005/8/layout/pyramid1"/>
    <dgm:cxn modelId="{D34245B3-CE44-E44C-9155-32307313945E}" type="presOf" srcId="{009ECDAE-DC1B-694B-9CF7-2BF27E4E8BF6}" destId="{226CA04C-22E6-834F-898B-2904B4651E3B}" srcOrd="0" destOrd="0" presId="urn:microsoft.com/office/officeart/2005/8/layout/pyramid1"/>
    <dgm:cxn modelId="{71A76DBF-88D1-2D42-8B94-8FCC3302516E}" srcId="{009ECDAE-DC1B-694B-9CF7-2BF27E4E8BF6}" destId="{F111FFE7-9426-3147-B2A7-BEC0A487D1DB}" srcOrd="1" destOrd="0" parTransId="{D8D85906-47C4-F148-B9D9-640171BBF43B}" sibTransId="{9FF8ABD3-07F0-3745-BD16-29D598ED19C0}"/>
    <dgm:cxn modelId="{BB1DBDBF-74EC-594B-9371-1D2F44FAF9C7}" type="presOf" srcId="{CADB924C-EED2-F343-8404-705FEE4A799A}" destId="{41C2DAD4-9AAF-D842-93D7-F8852189765F}" srcOrd="0" destOrd="0" presId="urn:microsoft.com/office/officeart/2005/8/layout/pyramid1"/>
    <dgm:cxn modelId="{8147EBD5-E1AC-DF45-84E7-A3339423E541}" type="presOf" srcId="{7493FD9A-3799-E344-9890-C89AEAB8A0BA}" destId="{4344EABC-BB65-B549-BF48-D958483927A7}" srcOrd="0" destOrd="0" presId="urn:microsoft.com/office/officeart/2005/8/layout/pyramid1"/>
    <dgm:cxn modelId="{77C1E286-688B-5645-9B4C-0A54CD2DB582}" type="presParOf" srcId="{226CA04C-22E6-834F-898B-2904B4651E3B}" destId="{C99854E3-A219-8749-BF9B-65CE6B6E312A}" srcOrd="0" destOrd="0" presId="urn:microsoft.com/office/officeart/2005/8/layout/pyramid1"/>
    <dgm:cxn modelId="{1DC7A427-B826-2B47-8527-817158B711ED}" type="presParOf" srcId="{C99854E3-A219-8749-BF9B-65CE6B6E312A}" destId="{41C2DAD4-9AAF-D842-93D7-F8852189765F}" srcOrd="0" destOrd="0" presId="urn:microsoft.com/office/officeart/2005/8/layout/pyramid1"/>
    <dgm:cxn modelId="{F9502A7A-7703-3741-9B01-764667EDE2A8}" type="presParOf" srcId="{C99854E3-A219-8749-BF9B-65CE6B6E312A}" destId="{006E32C3-C9A2-A64A-BC3E-B06928E294CE}" srcOrd="1" destOrd="0" presId="urn:microsoft.com/office/officeart/2005/8/layout/pyramid1"/>
    <dgm:cxn modelId="{9A7D8180-0A56-4943-B935-5BDCE67EC89D}" type="presParOf" srcId="{226CA04C-22E6-834F-898B-2904B4651E3B}" destId="{4FA4DE7A-C4E1-F342-BEFF-D78AA6CF9EBC}" srcOrd="1" destOrd="0" presId="urn:microsoft.com/office/officeart/2005/8/layout/pyramid1"/>
    <dgm:cxn modelId="{A2B0C8A9-002E-4F40-BABE-34F371A0AC68}" type="presParOf" srcId="{4FA4DE7A-C4E1-F342-BEFF-D78AA6CF9EBC}" destId="{E2078CA9-1CAC-434B-978C-6141C330DD7B}" srcOrd="0" destOrd="0" presId="urn:microsoft.com/office/officeart/2005/8/layout/pyramid1"/>
    <dgm:cxn modelId="{ACA86693-230D-F643-B804-01372D779FE2}" type="presParOf" srcId="{4FA4DE7A-C4E1-F342-BEFF-D78AA6CF9EBC}" destId="{D88DE655-E3CD-174D-AD37-67F7C865028A}" srcOrd="1" destOrd="0" presId="urn:microsoft.com/office/officeart/2005/8/layout/pyramid1"/>
    <dgm:cxn modelId="{2CB9D4C4-F50D-7149-8154-A2F7265C976B}" type="presParOf" srcId="{226CA04C-22E6-834F-898B-2904B4651E3B}" destId="{D15AD874-EFDB-C246-839E-4E4970C97158}" srcOrd="2" destOrd="0" presId="urn:microsoft.com/office/officeart/2005/8/layout/pyramid1"/>
    <dgm:cxn modelId="{9B8CDCD3-683A-CA42-A89F-D61EC0B1CCE9}" type="presParOf" srcId="{D15AD874-EFDB-C246-839E-4E4970C97158}" destId="{4344EABC-BB65-B549-BF48-D958483927A7}" srcOrd="0" destOrd="0" presId="urn:microsoft.com/office/officeart/2005/8/layout/pyramid1"/>
    <dgm:cxn modelId="{5B377598-44D0-EE45-9C01-DE45A0CEB897}" type="presParOf" srcId="{D15AD874-EFDB-C246-839E-4E4970C97158}" destId="{DFF4B337-F030-1947-835A-7E8D989D0E20}"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480F8-E909-4E7F-B0BE-F4D59F1D2DCB}">
      <dsp:nvSpPr>
        <dsp:cNvPr id="0" name=""/>
        <dsp:cNvSpPr/>
      </dsp:nvSpPr>
      <dsp:spPr>
        <a:xfrm>
          <a:off x="349150" y="560189"/>
          <a:ext cx="1089421" cy="10894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A1AC63-5EED-4768-8C94-A410C242B9B8}">
      <dsp:nvSpPr>
        <dsp:cNvPr id="0" name=""/>
        <dsp:cNvSpPr/>
      </dsp:nvSpPr>
      <dsp:spPr>
        <a:xfrm>
          <a:off x="581322" y="792361"/>
          <a:ext cx="625078" cy="62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16BA67-4D0F-4128-8AD0-ADDC56EE8AD5}">
      <dsp:nvSpPr>
        <dsp:cNvPr id="0" name=""/>
        <dsp:cNvSpPr/>
      </dsp:nvSpPr>
      <dsp:spPr>
        <a:xfrm>
          <a:off x="892" y="1988939"/>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b="0" i="0" kern="1200" cap="none" baseline="0" dirty="0">
              <a:latin typeface="Avenir" panose="02000503020000020003" pitchFamily="2" charset="0"/>
            </a:rPr>
            <a:t>Fitness</a:t>
          </a:r>
        </a:p>
      </dsp:txBody>
      <dsp:txXfrm>
        <a:off x="892" y="1988939"/>
        <a:ext cx="1785937" cy="714375"/>
      </dsp:txXfrm>
    </dsp:sp>
    <dsp:sp modelId="{16CB99C8-C9A3-4AEC-860E-B42C04D74BE3}">
      <dsp:nvSpPr>
        <dsp:cNvPr id="0" name=""/>
        <dsp:cNvSpPr/>
      </dsp:nvSpPr>
      <dsp:spPr>
        <a:xfrm>
          <a:off x="2447627" y="560189"/>
          <a:ext cx="1089421" cy="108942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6F3B7-7F2C-46AA-81AE-F68DC5F4BD1E}">
      <dsp:nvSpPr>
        <dsp:cNvPr id="0" name=""/>
        <dsp:cNvSpPr/>
      </dsp:nvSpPr>
      <dsp:spPr>
        <a:xfrm>
          <a:off x="2679799" y="792361"/>
          <a:ext cx="625078" cy="62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FADD23-9965-42F5-B568-D069353853B5}">
      <dsp:nvSpPr>
        <dsp:cNvPr id="0" name=""/>
        <dsp:cNvSpPr/>
      </dsp:nvSpPr>
      <dsp:spPr>
        <a:xfrm>
          <a:off x="2099369" y="1988939"/>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cap="none" baseline="0" dirty="0">
              <a:latin typeface="Avenir Book" panose="02000503020000020003" pitchFamily="2" charset="0"/>
            </a:rPr>
            <a:t>Great</a:t>
          </a:r>
        </a:p>
      </dsp:txBody>
      <dsp:txXfrm>
        <a:off x="2099369" y="1988939"/>
        <a:ext cx="1785937" cy="714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8C0B6-2C8E-4357-966A-86D9EF97BC49}">
      <dsp:nvSpPr>
        <dsp:cNvPr id="0" name=""/>
        <dsp:cNvSpPr/>
      </dsp:nvSpPr>
      <dsp:spPr>
        <a:xfrm>
          <a:off x="349150" y="560189"/>
          <a:ext cx="1089421" cy="108942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3FDC2-9882-4B74-9C9B-ACD5AEE6D752}">
      <dsp:nvSpPr>
        <dsp:cNvPr id="0" name=""/>
        <dsp:cNvSpPr/>
      </dsp:nvSpPr>
      <dsp:spPr>
        <a:xfrm>
          <a:off x="581322" y="792361"/>
          <a:ext cx="625078" cy="62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B15A3E-A220-465F-A77A-484A792E7EFF}">
      <dsp:nvSpPr>
        <dsp:cNvPr id="0" name=""/>
        <dsp:cNvSpPr/>
      </dsp:nvSpPr>
      <dsp:spPr>
        <a:xfrm>
          <a:off x="892" y="1988939"/>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cap="none" baseline="0" dirty="0">
              <a:latin typeface="Avenir Book" panose="02000503020000020003" pitchFamily="2" charset="0"/>
            </a:rPr>
            <a:t>Marathon next week</a:t>
          </a:r>
        </a:p>
      </dsp:txBody>
      <dsp:txXfrm>
        <a:off x="892" y="1988939"/>
        <a:ext cx="1785937" cy="714375"/>
      </dsp:txXfrm>
    </dsp:sp>
    <dsp:sp modelId="{394B7A4D-FEF9-40F1-86EE-565BD9D14E83}">
      <dsp:nvSpPr>
        <dsp:cNvPr id="0" name=""/>
        <dsp:cNvSpPr/>
      </dsp:nvSpPr>
      <dsp:spPr>
        <a:xfrm>
          <a:off x="2447627" y="560189"/>
          <a:ext cx="1089421" cy="108942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5EF8AC-1A59-491F-942B-2ED04251A6CF}">
      <dsp:nvSpPr>
        <dsp:cNvPr id="0" name=""/>
        <dsp:cNvSpPr/>
      </dsp:nvSpPr>
      <dsp:spPr>
        <a:xfrm rot="16200000">
          <a:off x="2679799" y="792361"/>
          <a:ext cx="625078" cy="62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803581-34A2-4E76-8B9E-702FFE4F15F7}">
      <dsp:nvSpPr>
        <dsp:cNvPr id="0" name=""/>
        <dsp:cNvSpPr/>
      </dsp:nvSpPr>
      <dsp:spPr>
        <a:xfrm>
          <a:off x="2099369" y="1988939"/>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cap="none" baseline="0" dirty="0">
              <a:latin typeface="Avenir Book" panose="02000503020000020003" pitchFamily="2" charset="0"/>
            </a:rPr>
            <a:t>Not as great</a:t>
          </a:r>
        </a:p>
      </dsp:txBody>
      <dsp:txXfrm>
        <a:off x="2099369" y="1988939"/>
        <a:ext cx="1785937" cy="714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9C21F-57BB-4F51-BD97-C3D124D12CEE}">
      <dsp:nvSpPr>
        <dsp:cNvPr id="0" name=""/>
        <dsp:cNvSpPr/>
      </dsp:nvSpPr>
      <dsp:spPr>
        <a:xfrm>
          <a:off x="492025" y="738778"/>
          <a:ext cx="803671" cy="803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EE119-6BFE-4011-9DC7-D941BD237D90}">
      <dsp:nvSpPr>
        <dsp:cNvPr id="0" name=""/>
        <dsp:cNvSpPr/>
      </dsp:nvSpPr>
      <dsp:spPr>
        <a:xfrm>
          <a:off x="892" y="1810350"/>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Climb Kilimanjaro</a:t>
          </a:r>
        </a:p>
      </dsp:txBody>
      <dsp:txXfrm>
        <a:off x="892" y="1810350"/>
        <a:ext cx="1785937" cy="714375"/>
      </dsp:txXfrm>
    </dsp:sp>
    <dsp:sp modelId="{D6C90764-06DE-4668-A554-BD1C9055821A}">
      <dsp:nvSpPr>
        <dsp:cNvPr id="0" name=""/>
        <dsp:cNvSpPr/>
      </dsp:nvSpPr>
      <dsp:spPr>
        <a:xfrm>
          <a:off x="2590502" y="738778"/>
          <a:ext cx="803671" cy="803671"/>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698CE5-084A-496F-9AFD-C53AB352F470}">
      <dsp:nvSpPr>
        <dsp:cNvPr id="0" name=""/>
        <dsp:cNvSpPr/>
      </dsp:nvSpPr>
      <dsp:spPr>
        <a:xfrm>
          <a:off x="2099369" y="1810350"/>
          <a:ext cx="1785937" cy="71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latin typeface="Avenir Book" panose="02000503020000020003" pitchFamily="2" charset="0"/>
            </a:rPr>
            <a:t>Not Sure</a:t>
          </a:r>
        </a:p>
      </dsp:txBody>
      <dsp:txXfrm>
        <a:off x="2099369" y="1810350"/>
        <a:ext cx="1785937" cy="714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D536E-1F26-4D07-8FB6-1404BDF44AAC}">
      <dsp:nvSpPr>
        <dsp:cNvPr id="0" name=""/>
        <dsp:cNvSpPr/>
      </dsp:nvSpPr>
      <dsp:spPr>
        <a:xfrm>
          <a:off x="0" y="0"/>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E05D2-40DA-4704-9D22-319708CC3583}">
      <dsp:nvSpPr>
        <dsp:cNvPr id="0" name=""/>
        <dsp:cNvSpPr/>
      </dsp:nvSpPr>
      <dsp:spPr>
        <a:xfrm>
          <a:off x="282025" y="210169"/>
          <a:ext cx="512773" cy="512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A8A92C-EC20-4612-890F-0143716F9BD3}">
      <dsp:nvSpPr>
        <dsp:cNvPr id="0" name=""/>
        <dsp:cNvSpPr/>
      </dsp:nvSpPr>
      <dsp:spPr>
        <a:xfrm>
          <a:off x="1076824" y="398"/>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Satisfying customer demands</a:t>
          </a:r>
        </a:p>
      </dsp:txBody>
      <dsp:txXfrm>
        <a:off x="1076824" y="398"/>
        <a:ext cx="2809375" cy="932315"/>
      </dsp:txXfrm>
    </dsp:sp>
    <dsp:sp modelId="{F4F2B0AD-1EB0-4438-AABC-9EF068170D12}">
      <dsp:nvSpPr>
        <dsp:cNvPr id="0" name=""/>
        <dsp:cNvSpPr/>
      </dsp:nvSpPr>
      <dsp:spPr>
        <a:xfrm>
          <a:off x="0" y="1165792"/>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EEDE8-5805-45FA-B00B-6D54CD99DBA9}">
      <dsp:nvSpPr>
        <dsp:cNvPr id="0" name=""/>
        <dsp:cNvSpPr/>
      </dsp:nvSpPr>
      <dsp:spPr>
        <a:xfrm>
          <a:off x="282025" y="1375563"/>
          <a:ext cx="512773" cy="512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6CEE55-C084-4498-A0C4-015CB7077649}">
      <dsp:nvSpPr>
        <dsp:cNvPr id="0" name=""/>
        <dsp:cNvSpPr/>
      </dsp:nvSpPr>
      <dsp:spPr>
        <a:xfrm>
          <a:off x="1076824" y="1165792"/>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Investment generating most value for customers</a:t>
          </a:r>
        </a:p>
      </dsp:txBody>
      <dsp:txXfrm>
        <a:off x="1076824" y="1165792"/>
        <a:ext cx="2809375" cy="932315"/>
      </dsp:txXfrm>
    </dsp:sp>
    <dsp:sp modelId="{3A16B904-A1F2-49C5-9EAD-94F33DCDA044}">
      <dsp:nvSpPr>
        <dsp:cNvPr id="0" name=""/>
        <dsp:cNvSpPr/>
      </dsp:nvSpPr>
      <dsp:spPr>
        <a:xfrm>
          <a:off x="0" y="2331186"/>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22236-4856-4D24-83BC-BB2D6FD274B4}">
      <dsp:nvSpPr>
        <dsp:cNvPr id="0" name=""/>
        <dsp:cNvSpPr/>
      </dsp:nvSpPr>
      <dsp:spPr>
        <a:xfrm>
          <a:off x="282025" y="2540957"/>
          <a:ext cx="512773" cy="512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8AA31-028F-45F9-B259-CA8E452FF6F0}">
      <dsp:nvSpPr>
        <dsp:cNvPr id="0" name=""/>
        <dsp:cNvSpPr/>
      </dsp:nvSpPr>
      <dsp:spPr>
        <a:xfrm>
          <a:off x="1076824" y="2331186"/>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Value delivered to customers</a:t>
          </a:r>
        </a:p>
      </dsp:txBody>
      <dsp:txXfrm>
        <a:off x="1076824" y="2331186"/>
        <a:ext cx="2809375" cy="9323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D536E-1F26-4D07-8FB6-1404BDF44AAC}">
      <dsp:nvSpPr>
        <dsp:cNvPr id="0" name=""/>
        <dsp:cNvSpPr/>
      </dsp:nvSpPr>
      <dsp:spPr>
        <a:xfrm>
          <a:off x="0" y="0"/>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E05D2-40DA-4704-9D22-319708CC3583}">
      <dsp:nvSpPr>
        <dsp:cNvPr id="0" name=""/>
        <dsp:cNvSpPr/>
      </dsp:nvSpPr>
      <dsp:spPr>
        <a:xfrm>
          <a:off x="282025" y="210169"/>
          <a:ext cx="512773" cy="512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A8A92C-EC20-4612-890F-0143716F9BD3}">
      <dsp:nvSpPr>
        <dsp:cNvPr id="0" name=""/>
        <dsp:cNvSpPr/>
      </dsp:nvSpPr>
      <dsp:spPr>
        <a:xfrm>
          <a:off x="1076824" y="398"/>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Satisfying </a:t>
          </a:r>
          <a:r>
            <a:rPr lang="en-US" sz="1700" u="sng" kern="1200" dirty="0">
              <a:latin typeface="Avenir Book" panose="02000503020000020003" pitchFamily="2" charset="0"/>
            </a:rPr>
            <a:t>customer</a:t>
          </a:r>
          <a:r>
            <a:rPr lang="en-US" sz="1700" kern="1200" dirty="0">
              <a:latin typeface="Avenir Book" panose="02000503020000020003" pitchFamily="2" charset="0"/>
            </a:rPr>
            <a:t> demands</a:t>
          </a:r>
        </a:p>
      </dsp:txBody>
      <dsp:txXfrm>
        <a:off x="1076824" y="398"/>
        <a:ext cx="2809375" cy="932315"/>
      </dsp:txXfrm>
    </dsp:sp>
    <dsp:sp modelId="{F4F2B0AD-1EB0-4438-AABC-9EF068170D12}">
      <dsp:nvSpPr>
        <dsp:cNvPr id="0" name=""/>
        <dsp:cNvSpPr/>
      </dsp:nvSpPr>
      <dsp:spPr>
        <a:xfrm>
          <a:off x="0" y="1165792"/>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EEDE8-5805-45FA-B00B-6D54CD99DBA9}">
      <dsp:nvSpPr>
        <dsp:cNvPr id="0" name=""/>
        <dsp:cNvSpPr/>
      </dsp:nvSpPr>
      <dsp:spPr>
        <a:xfrm>
          <a:off x="282025" y="1375563"/>
          <a:ext cx="512773" cy="512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6CEE55-C084-4498-A0C4-015CB7077649}">
      <dsp:nvSpPr>
        <dsp:cNvPr id="0" name=""/>
        <dsp:cNvSpPr/>
      </dsp:nvSpPr>
      <dsp:spPr>
        <a:xfrm>
          <a:off x="1076824" y="1165792"/>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Investment generating most value for </a:t>
          </a:r>
          <a:r>
            <a:rPr lang="en-US" sz="1700" u="sng" kern="1200" dirty="0">
              <a:latin typeface="Avenir Book" panose="02000503020000020003" pitchFamily="2" charset="0"/>
            </a:rPr>
            <a:t>customers</a:t>
          </a:r>
        </a:p>
      </dsp:txBody>
      <dsp:txXfrm>
        <a:off x="1076824" y="1165792"/>
        <a:ext cx="2809375" cy="932315"/>
      </dsp:txXfrm>
    </dsp:sp>
    <dsp:sp modelId="{3A16B904-A1F2-49C5-9EAD-94F33DCDA044}">
      <dsp:nvSpPr>
        <dsp:cNvPr id="0" name=""/>
        <dsp:cNvSpPr/>
      </dsp:nvSpPr>
      <dsp:spPr>
        <a:xfrm>
          <a:off x="0" y="2331186"/>
          <a:ext cx="3886200" cy="9323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22236-4856-4D24-83BC-BB2D6FD274B4}">
      <dsp:nvSpPr>
        <dsp:cNvPr id="0" name=""/>
        <dsp:cNvSpPr/>
      </dsp:nvSpPr>
      <dsp:spPr>
        <a:xfrm>
          <a:off x="282025" y="2540957"/>
          <a:ext cx="512773" cy="512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8AA31-028F-45F9-B259-CA8E452FF6F0}">
      <dsp:nvSpPr>
        <dsp:cNvPr id="0" name=""/>
        <dsp:cNvSpPr/>
      </dsp:nvSpPr>
      <dsp:spPr>
        <a:xfrm>
          <a:off x="1076824" y="2331186"/>
          <a:ext cx="2809375" cy="932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70" tIns="98670" rIns="98670" bIns="986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Avenir Book" panose="02000503020000020003" pitchFamily="2" charset="0"/>
            </a:rPr>
            <a:t>Value delivered to </a:t>
          </a:r>
          <a:r>
            <a:rPr lang="en-US" sz="1700" u="sng" kern="1200" dirty="0">
              <a:latin typeface="Avenir Book" panose="02000503020000020003" pitchFamily="2" charset="0"/>
            </a:rPr>
            <a:t>customers</a:t>
          </a:r>
        </a:p>
      </dsp:txBody>
      <dsp:txXfrm>
        <a:off x="1076824" y="2331186"/>
        <a:ext cx="2809375" cy="9323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655B9-FDA3-5D4C-AC15-8592E94DBDE7}">
      <dsp:nvSpPr>
        <dsp:cNvPr id="0" name=""/>
        <dsp:cNvSpPr/>
      </dsp:nvSpPr>
      <dsp:spPr>
        <a:xfrm>
          <a:off x="3818" y="0"/>
          <a:ext cx="2222870" cy="443246"/>
        </a:xfrm>
        <a:prstGeom prst="chevron">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GB" sz="1600" kern="1200" dirty="0"/>
            <a:t>Ideate</a:t>
          </a:r>
        </a:p>
      </dsp:txBody>
      <dsp:txXfrm>
        <a:off x="225441" y="0"/>
        <a:ext cx="1779624" cy="443246"/>
      </dsp:txXfrm>
    </dsp:sp>
    <dsp:sp modelId="{6F977A88-2F9E-8240-B243-37DF5C316293}">
      <dsp:nvSpPr>
        <dsp:cNvPr id="0" name=""/>
        <dsp:cNvSpPr/>
      </dsp:nvSpPr>
      <dsp:spPr>
        <a:xfrm>
          <a:off x="2004402" y="0"/>
          <a:ext cx="2222870" cy="443246"/>
        </a:xfrm>
        <a:prstGeom prst="chevron">
          <a:avLst/>
        </a:prstGeom>
        <a:solidFill>
          <a:schemeClr val="accent6">
            <a:shade val="50000"/>
            <a:hueOff val="0"/>
            <a:satOff val="-864"/>
            <a:lumOff val="245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GB" sz="1600" kern="1200" dirty="0"/>
            <a:t>Create</a:t>
          </a:r>
        </a:p>
      </dsp:txBody>
      <dsp:txXfrm>
        <a:off x="2226025" y="0"/>
        <a:ext cx="1779624" cy="443246"/>
      </dsp:txXfrm>
    </dsp:sp>
    <dsp:sp modelId="{23E855F6-8DB8-C24A-858D-659B6931A6B1}">
      <dsp:nvSpPr>
        <dsp:cNvPr id="0" name=""/>
        <dsp:cNvSpPr/>
      </dsp:nvSpPr>
      <dsp:spPr>
        <a:xfrm>
          <a:off x="4004986" y="0"/>
          <a:ext cx="2222870" cy="443246"/>
        </a:xfrm>
        <a:prstGeom prst="chevron">
          <a:avLst/>
        </a:prstGeom>
        <a:solidFill>
          <a:schemeClr val="accent6">
            <a:shade val="50000"/>
            <a:hueOff val="0"/>
            <a:satOff val="-1729"/>
            <a:lumOff val="490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GB" sz="1600" kern="1200" dirty="0"/>
            <a:t>Release</a:t>
          </a:r>
        </a:p>
      </dsp:txBody>
      <dsp:txXfrm>
        <a:off x="4226609" y="0"/>
        <a:ext cx="1779624" cy="443246"/>
      </dsp:txXfrm>
    </dsp:sp>
    <dsp:sp modelId="{E348B7F7-F136-E045-BD56-45925EFEA90C}">
      <dsp:nvSpPr>
        <dsp:cNvPr id="0" name=""/>
        <dsp:cNvSpPr/>
      </dsp:nvSpPr>
      <dsp:spPr>
        <a:xfrm>
          <a:off x="6005570" y="0"/>
          <a:ext cx="2222870" cy="443246"/>
        </a:xfrm>
        <a:prstGeom prst="chevron">
          <a:avLst/>
        </a:prstGeom>
        <a:solidFill>
          <a:schemeClr val="accent6">
            <a:shade val="50000"/>
            <a:hueOff val="0"/>
            <a:satOff val="-864"/>
            <a:lumOff val="245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GB" sz="1600" kern="1200" dirty="0"/>
            <a:t>Operate</a:t>
          </a:r>
        </a:p>
      </dsp:txBody>
      <dsp:txXfrm>
        <a:off x="6227193" y="0"/>
        <a:ext cx="1779624" cy="443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2DAD4-9AAF-D842-93D7-F8852189765F}">
      <dsp:nvSpPr>
        <dsp:cNvPr id="0" name=""/>
        <dsp:cNvSpPr/>
      </dsp:nvSpPr>
      <dsp:spPr>
        <a:xfrm>
          <a:off x="2032000" y="0"/>
          <a:ext cx="2032000" cy="1354666"/>
        </a:xfrm>
        <a:prstGeom prst="trapezoid">
          <a:avLst>
            <a:gd name="adj" fmla="val 75000"/>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Business</a:t>
          </a:r>
          <a:br>
            <a:rPr lang="en-GB" sz="2000" kern="1200" dirty="0">
              <a:solidFill>
                <a:schemeClr val="bg1"/>
              </a:solidFill>
              <a:latin typeface="Avenir Book" panose="02000503020000020003" pitchFamily="2" charset="0"/>
            </a:rPr>
          </a:br>
          <a:r>
            <a:rPr lang="en-GB" sz="2000" kern="1200" dirty="0">
              <a:solidFill>
                <a:schemeClr val="bg1"/>
              </a:solidFill>
              <a:latin typeface="Avenir Book" panose="02000503020000020003" pitchFamily="2" charset="0"/>
            </a:rPr>
            <a:t>Products</a:t>
          </a:r>
        </a:p>
      </dsp:txBody>
      <dsp:txXfrm>
        <a:off x="2032000" y="0"/>
        <a:ext cx="2032000" cy="1354666"/>
      </dsp:txXfrm>
    </dsp:sp>
    <dsp:sp modelId="{E2078CA9-1CAC-434B-978C-6141C330DD7B}">
      <dsp:nvSpPr>
        <dsp:cNvPr id="0" name=""/>
        <dsp:cNvSpPr/>
      </dsp:nvSpPr>
      <dsp:spPr>
        <a:xfrm>
          <a:off x="1015999" y="1354666"/>
          <a:ext cx="4064000" cy="1354666"/>
        </a:xfrm>
        <a:prstGeom prst="trapezoid">
          <a:avLst>
            <a:gd name="adj" fmla="val 75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Internal Products</a:t>
          </a:r>
        </a:p>
        <a:p>
          <a:pPr marL="0" lvl="0" indent="0" algn="ctr" defTabSz="889000">
            <a:lnSpc>
              <a:spcPct val="90000"/>
            </a:lnSpc>
            <a:spcBef>
              <a:spcPct val="0"/>
            </a:spcBef>
            <a:spcAft>
              <a:spcPct val="35000"/>
            </a:spcAft>
            <a:buNone/>
          </a:pPr>
          <a:r>
            <a:rPr lang="en-GB" sz="1200" kern="1200" dirty="0">
              <a:solidFill>
                <a:schemeClr val="bg1"/>
              </a:solidFill>
              <a:latin typeface="Avenir Book" panose="02000503020000020003" pitchFamily="2" charset="0"/>
            </a:rPr>
            <a:t>(Business / IT / Employee Focused)</a:t>
          </a:r>
        </a:p>
      </dsp:txBody>
      <dsp:txXfrm>
        <a:off x="1727199" y="1354666"/>
        <a:ext cx="2641600" cy="1354666"/>
      </dsp:txXfrm>
    </dsp:sp>
    <dsp:sp modelId="{4344EABC-BB65-B549-BF48-D958483927A7}">
      <dsp:nvSpPr>
        <dsp:cNvPr id="0" name=""/>
        <dsp:cNvSpPr/>
      </dsp:nvSpPr>
      <dsp:spPr>
        <a:xfrm>
          <a:off x="0" y="2709333"/>
          <a:ext cx="6096000" cy="1354666"/>
        </a:xfrm>
        <a:prstGeom prst="trapezoid">
          <a:avLst>
            <a:gd name="adj" fmla="val 75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Platform Products</a:t>
          </a:r>
          <a:br>
            <a:rPr lang="en-GB" sz="2000" kern="1200" dirty="0">
              <a:solidFill>
                <a:schemeClr val="bg1"/>
              </a:solidFill>
              <a:latin typeface="Avenir Book" panose="02000503020000020003" pitchFamily="2" charset="0"/>
            </a:rPr>
          </a:br>
          <a:r>
            <a:rPr lang="en-GB" sz="2000" kern="1200" dirty="0">
              <a:solidFill>
                <a:schemeClr val="bg1"/>
              </a:solidFill>
              <a:latin typeface="Avenir Book" panose="02000503020000020003" pitchFamily="2" charset="0"/>
            </a:rPr>
            <a:t> </a:t>
          </a:r>
          <a:r>
            <a:rPr lang="en-GB" sz="1600" kern="1200" dirty="0">
              <a:solidFill>
                <a:schemeClr val="bg1"/>
              </a:solidFill>
              <a:latin typeface="Avenir Book" panose="02000503020000020003" pitchFamily="2" charset="0"/>
            </a:rPr>
            <a:t>(IT for IT)</a:t>
          </a:r>
          <a:endParaRPr lang="en-GB" sz="2000" kern="1200" dirty="0">
            <a:solidFill>
              <a:schemeClr val="bg1"/>
            </a:solidFill>
            <a:latin typeface="Avenir Book" panose="02000503020000020003" pitchFamily="2" charset="0"/>
          </a:endParaRPr>
        </a:p>
      </dsp:txBody>
      <dsp:txXfrm>
        <a:off x="1066799" y="2709333"/>
        <a:ext cx="3962400" cy="13546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2DAD4-9AAF-D842-93D7-F8852189765F}">
      <dsp:nvSpPr>
        <dsp:cNvPr id="0" name=""/>
        <dsp:cNvSpPr/>
      </dsp:nvSpPr>
      <dsp:spPr>
        <a:xfrm>
          <a:off x="2032000" y="0"/>
          <a:ext cx="2032000" cy="1354666"/>
        </a:xfrm>
        <a:prstGeom prst="trapezoid">
          <a:avLst>
            <a:gd name="adj" fmla="val 75000"/>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Business</a:t>
          </a:r>
          <a:br>
            <a:rPr lang="en-GB" sz="2000" kern="1200" dirty="0">
              <a:solidFill>
                <a:schemeClr val="bg1"/>
              </a:solidFill>
              <a:latin typeface="Avenir Book" panose="02000503020000020003" pitchFamily="2" charset="0"/>
            </a:rPr>
          </a:br>
          <a:r>
            <a:rPr lang="en-GB" sz="2000" kern="1200" dirty="0">
              <a:solidFill>
                <a:schemeClr val="bg1"/>
              </a:solidFill>
              <a:latin typeface="Avenir Book" panose="02000503020000020003" pitchFamily="2" charset="0"/>
            </a:rPr>
            <a:t>Products</a:t>
          </a:r>
        </a:p>
      </dsp:txBody>
      <dsp:txXfrm>
        <a:off x="2032000" y="0"/>
        <a:ext cx="2032000" cy="1354666"/>
      </dsp:txXfrm>
    </dsp:sp>
    <dsp:sp modelId="{E2078CA9-1CAC-434B-978C-6141C330DD7B}">
      <dsp:nvSpPr>
        <dsp:cNvPr id="0" name=""/>
        <dsp:cNvSpPr/>
      </dsp:nvSpPr>
      <dsp:spPr>
        <a:xfrm>
          <a:off x="1015999" y="1354666"/>
          <a:ext cx="4064000" cy="1354666"/>
        </a:xfrm>
        <a:prstGeom prst="trapezoid">
          <a:avLst>
            <a:gd name="adj" fmla="val 75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Internal Products</a:t>
          </a:r>
        </a:p>
        <a:p>
          <a:pPr marL="0" lvl="0" indent="0" algn="ctr" defTabSz="889000">
            <a:lnSpc>
              <a:spcPct val="90000"/>
            </a:lnSpc>
            <a:spcBef>
              <a:spcPct val="0"/>
            </a:spcBef>
            <a:spcAft>
              <a:spcPct val="35000"/>
            </a:spcAft>
            <a:buNone/>
          </a:pPr>
          <a:r>
            <a:rPr lang="en-GB" sz="1200" kern="1200" dirty="0">
              <a:solidFill>
                <a:schemeClr val="bg1"/>
              </a:solidFill>
              <a:latin typeface="Avenir Book" panose="02000503020000020003" pitchFamily="2" charset="0"/>
            </a:rPr>
            <a:t>(Business / IT / Employee Focused)</a:t>
          </a:r>
        </a:p>
      </dsp:txBody>
      <dsp:txXfrm>
        <a:off x="1727199" y="1354666"/>
        <a:ext cx="2641600" cy="1354666"/>
      </dsp:txXfrm>
    </dsp:sp>
    <dsp:sp modelId="{4344EABC-BB65-B549-BF48-D958483927A7}">
      <dsp:nvSpPr>
        <dsp:cNvPr id="0" name=""/>
        <dsp:cNvSpPr/>
      </dsp:nvSpPr>
      <dsp:spPr>
        <a:xfrm>
          <a:off x="0" y="2709333"/>
          <a:ext cx="6096000" cy="1354666"/>
        </a:xfrm>
        <a:prstGeom prst="trapezoid">
          <a:avLst>
            <a:gd name="adj" fmla="val 75000"/>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GB" sz="2000" kern="1200" dirty="0">
              <a:solidFill>
                <a:schemeClr val="bg1"/>
              </a:solidFill>
              <a:latin typeface="Avenir Book" panose="02000503020000020003" pitchFamily="2" charset="0"/>
            </a:rPr>
            <a:t>Platform Products</a:t>
          </a:r>
          <a:br>
            <a:rPr lang="en-GB" sz="2000" kern="1200" dirty="0">
              <a:solidFill>
                <a:schemeClr val="bg1"/>
              </a:solidFill>
              <a:latin typeface="Avenir Book" panose="02000503020000020003" pitchFamily="2" charset="0"/>
            </a:rPr>
          </a:br>
          <a:r>
            <a:rPr lang="en-GB" sz="2000" kern="1200" dirty="0">
              <a:solidFill>
                <a:schemeClr val="bg1"/>
              </a:solidFill>
              <a:latin typeface="Avenir Book" panose="02000503020000020003" pitchFamily="2" charset="0"/>
            </a:rPr>
            <a:t> </a:t>
          </a:r>
          <a:r>
            <a:rPr lang="en-GB" sz="1600" kern="1200" dirty="0">
              <a:solidFill>
                <a:schemeClr val="bg1"/>
              </a:solidFill>
              <a:latin typeface="Avenir Book" panose="02000503020000020003" pitchFamily="2" charset="0"/>
            </a:rPr>
            <a:t>(IT for IT)</a:t>
          </a:r>
          <a:endParaRPr lang="en-GB" sz="2000" kern="1200" dirty="0">
            <a:solidFill>
              <a:schemeClr val="bg1"/>
            </a:solidFill>
            <a:latin typeface="Avenir Book" panose="02000503020000020003" pitchFamily="2" charset="0"/>
          </a:endParaRPr>
        </a:p>
      </dsp:txBody>
      <dsp:txXfrm>
        <a:off x="1066799" y="2709333"/>
        <a:ext cx="3962400" cy="135466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8f23f63a9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88f23f63a9_2_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8" name="Google Shape;108;g88f23f63a9_2_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12</a:t>
            </a:fld>
            <a:endParaRPr lang="en-US" altLang="en-US"/>
          </a:p>
        </p:txBody>
      </p:sp>
    </p:spTree>
    <p:extLst>
      <p:ext uri="{BB962C8B-B14F-4D97-AF65-F5344CB8AC3E}">
        <p14:creationId xmlns:p14="http://schemas.microsoft.com/office/powerpoint/2010/main" val="218843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F0757F-C8FF-E040-8498-FA8518DCA5C6}" type="slidenum">
              <a:rPr lang="en-US" smtClean="0"/>
              <a:t>13</a:t>
            </a:fld>
            <a:endParaRPr lang="en-US"/>
          </a:p>
        </p:txBody>
      </p:sp>
    </p:spTree>
    <p:extLst>
      <p:ext uri="{BB962C8B-B14F-4D97-AF65-F5344CB8AC3E}">
        <p14:creationId xmlns:p14="http://schemas.microsoft.com/office/powerpoint/2010/main" val="85906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The focus here is the customer</a:t>
            </a:r>
          </a:p>
          <a:p>
            <a:r>
              <a:rPr lang="en-US" dirty="0"/>
              <a:t>The Question that comes up often is that how do you measure the Value delivered to customers. It is hard and varies vastly depending on what you are speaking about</a:t>
            </a:r>
          </a:p>
        </p:txBody>
      </p:sp>
      <p:sp>
        <p:nvSpPr>
          <p:cNvPr id="4" name="Slide Number Placeholder 3"/>
          <p:cNvSpPr>
            <a:spLocks noGrp="1"/>
          </p:cNvSpPr>
          <p:nvPr>
            <p:ph type="sldNum" sz="quarter" idx="5"/>
          </p:nvPr>
        </p:nvSpPr>
        <p:spPr/>
        <p:txBody>
          <a:bodyPr/>
          <a:lstStyle/>
          <a:p>
            <a:fld id="{03F0757F-C8FF-E040-8498-FA8518DCA5C6}" type="slidenum">
              <a:rPr lang="en-US" smtClean="0"/>
              <a:t>14</a:t>
            </a:fld>
            <a:endParaRPr lang="en-US"/>
          </a:p>
        </p:txBody>
      </p:sp>
    </p:spTree>
    <p:extLst>
      <p:ext uri="{BB962C8B-B14F-4D97-AF65-F5344CB8AC3E}">
        <p14:creationId xmlns:p14="http://schemas.microsoft.com/office/powerpoint/2010/main" val="1386665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Value </a:t>
            </a:r>
            <a:r>
              <a:rPr lang="en-US" dirty="0" err="1"/>
              <a:t>transcendas</a:t>
            </a:r>
            <a:r>
              <a:rPr lang="en-US" dirty="0"/>
              <a:t> teams and functions in the sense that to be able to </a:t>
            </a:r>
            <a:r>
              <a:rPr lang="en-US" dirty="0" err="1"/>
              <a:t>tracke</a:t>
            </a:r>
            <a:r>
              <a:rPr lang="en-US" dirty="0"/>
              <a:t> the delivery, you need to look at it end to end across the value streams.</a:t>
            </a:r>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15</a:t>
            </a:fld>
            <a:endParaRPr lang="en-US" altLang="en-US"/>
          </a:p>
        </p:txBody>
      </p:sp>
    </p:spTree>
    <p:extLst>
      <p:ext uri="{BB962C8B-B14F-4D97-AF65-F5344CB8AC3E}">
        <p14:creationId xmlns:p14="http://schemas.microsoft.com/office/powerpoint/2010/main" val="78928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Track the value from request to release from a customers perspective</a:t>
            </a:r>
          </a:p>
          <a:p>
            <a:endParaRPr lang="en-US" dirty="0"/>
          </a:p>
          <a:p>
            <a:r>
              <a:rPr lang="en-US" dirty="0"/>
              <a:t>You can only do that when you look at all the work within IT with a Product lens and viewing it as a value stream</a:t>
            </a:r>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16</a:t>
            </a:fld>
            <a:endParaRPr lang="en-US" altLang="en-US"/>
          </a:p>
        </p:txBody>
      </p:sp>
    </p:spTree>
    <p:extLst>
      <p:ext uri="{BB962C8B-B14F-4D97-AF65-F5344CB8AC3E}">
        <p14:creationId xmlns:p14="http://schemas.microsoft.com/office/powerpoint/2010/main" val="276654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definition PVS – have a defined customer and produce a product - </a:t>
            </a:r>
            <a:r>
              <a:rPr lang="en-US" dirty="0" err="1"/>
              <a:t>wich</a:t>
            </a:r>
            <a:r>
              <a:rPr lang="en-US" dirty="0"/>
              <a:t> in turn makes it possible to describe value and measure them using key business results associated with them</a:t>
            </a:r>
          </a:p>
        </p:txBody>
      </p:sp>
    </p:spTree>
    <p:extLst>
      <p:ext uri="{BB962C8B-B14F-4D97-AF65-F5344CB8AC3E}">
        <p14:creationId xmlns:p14="http://schemas.microsoft.com/office/powerpoint/2010/main" val="172136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708DB-6595-E541-970B-A05DE0F10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6466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Product Topologies</a:t>
            </a:r>
          </a:p>
          <a:p>
            <a:r>
              <a:rPr lang="en-US" dirty="0"/>
              <a:t>Product Topologies</a:t>
            </a:r>
          </a:p>
          <a:p>
            <a:r>
              <a:rPr lang="en-US" dirty="0"/>
              <a:t>You can break most applications and activity into Products.</a:t>
            </a:r>
          </a:p>
          <a:p>
            <a:endParaRPr lang="en-US" dirty="0"/>
          </a:p>
          <a:p>
            <a:r>
              <a:rPr lang="en-US" dirty="0"/>
              <a:t>Not all products need to be external facing. In fact a significant portion of products are internal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708DB-6595-E541-970B-A05DE0F10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778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by asking the right questions like who is using it , what purpose, how do they influence the work that is prioritized enable you to determine the right business outcomes for each product?</a:t>
            </a:r>
          </a:p>
          <a:p>
            <a:pPr lvl="1"/>
            <a:endParaRPr lang="en-US" dirty="0"/>
          </a:p>
        </p:txBody>
      </p:sp>
    </p:spTree>
    <p:extLst>
      <p:ext uri="{BB962C8B-B14F-4D97-AF65-F5344CB8AC3E}">
        <p14:creationId xmlns:p14="http://schemas.microsoft.com/office/powerpoint/2010/main" val="274048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apply the business lens the desired business outcomes will co-relate to areas the business cares about the most and you can quantify the value they focus on.</a:t>
            </a:r>
          </a:p>
          <a:p>
            <a:endParaRPr lang="en-US" dirty="0"/>
          </a:p>
          <a:p>
            <a:r>
              <a:rPr lang="en-US" dirty="0"/>
              <a:t>So once you have some sense for what outcomes you need to optimize for, lets figure out what metrics can help align against them</a:t>
            </a:r>
          </a:p>
          <a:p>
            <a:endParaRPr lang="en-US" dirty="0"/>
          </a:p>
          <a:p>
            <a:r>
              <a:rPr lang="en-US" dirty="0"/>
              <a:t>There is shortage of metrics within software delivery – most dashboard can look like a Plane’s cockpit controls</a:t>
            </a:r>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22</a:t>
            </a:fld>
            <a:endParaRPr lang="en-US" altLang="en-US"/>
          </a:p>
        </p:txBody>
      </p:sp>
    </p:spTree>
    <p:extLst>
      <p:ext uri="{BB962C8B-B14F-4D97-AF65-F5344CB8AC3E}">
        <p14:creationId xmlns:p14="http://schemas.microsoft.com/office/powerpoint/2010/main" val="57922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a:t>
            </a:r>
            <a:r>
              <a:rPr lang="en-US"/>
              <a:t>Laksh Ranganathan</a:t>
            </a:r>
            <a:endParaRPr lang="en-US" dirty="0"/>
          </a:p>
        </p:txBody>
      </p:sp>
    </p:spTree>
    <p:extLst>
      <p:ext uri="{BB962C8B-B14F-4D97-AF65-F5344CB8AC3E}">
        <p14:creationId xmlns:p14="http://schemas.microsoft.com/office/powerpoint/2010/main" val="215940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a look at these 2 views of a bank account – which one do you prefer?</a:t>
            </a:r>
          </a:p>
          <a:p>
            <a:endParaRPr lang="en-US" dirty="0"/>
          </a:p>
          <a:p>
            <a:r>
              <a:rPr lang="en-US" dirty="0"/>
              <a:t>For me – if I am looking to figure out if I have enough to take out $2000, that 1</a:t>
            </a:r>
            <a:r>
              <a:rPr lang="en-US" baseline="30000" dirty="0"/>
              <a:t>st</a:t>
            </a:r>
            <a:r>
              <a:rPr lang="en-US" dirty="0"/>
              <a:t> one is all I need.</a:t>
            </a:r>
          </a:p>
          <a:p>
            <a:endParaRPr lang="en-US" dirty="0"/>
          </a:p>
          <a:p>
            <a:r>
              <a:rPr lang="en-US" dirty="0"/>
              <a:t>If I need to make decisions on cutting my non-essential expenses, the 2nd is what I need to look for.</a:t>
            </a:r>
          </a:p>
          <a:p>
            <a:endParaRPr lang="en-US" dirty="0"/>
          </a:p>
          <a:p>
            <a:r>
              <a:rPr lang="en-US" dirty="0"/>
              <a:t>Metrics are no different. You need to align the level of details to the context.</a:t>
            </a:r>
          </a:p>
        </p:txBody>
      </p:sp>
    </p:spTree>
    <p:extLst>
      <p:ext uri="{BB962C8B-B14F-4D97-AF65-F5344CB8AC3E}">
        <p14:creationId xmlns:p14="http://schemas.microsoft.com/office/powerpoint/2010/main" val="169776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rPr>
              <a:t>FMs help achieve predictability and higher efficiency </a:t>
            </a:r>
            <a:endParaRPr lang="en-US" dirty="0"/>
          </a:p>
          <a:p>
            <a:endParaRPr lang="en-US" dirty="0"/>
          </a:p>
          <a:p>
            <a:r>
              <a:rPr lang="en-US" dirty="0"/>
              <a:t>You have a lot of metrics to support and motivate whatever business practices you have today. </a:t>
            </a:r>
          </a:p>
          <a:p>
            <a:r>
              <a:rPr lang="en-US" dirty="0"/>
              <a:t>Where is that one dashboard that is overarching to make sure you are getting the bang for your buck. </a:t>
            </a:r>
          </a:p>
          <a:p>
            <a:r>
              <a:rPr lang="en-US" dirty="0"/>
              <a:t>So these are in addition. </a:t>
            </a:r>
          </a:p>
          <a:p>
            <a:r>
              <a:rPr lang="en-US" dirty="0"/>
              <a:t>Are we tying the output delivered as it relates to the business outcomes, and how do they correlate with cost, revenue, quality. </a:t>
            </a:r>
          </a:p>
          <a:p>
            <a:endParaRPr lang="en-US" dirty="0"/>
          </a:p>
          <a:p>
            <a:r>
              <a:rPr lang="en-US" dirty="0"/>
              <a:t>Flow Metrics are not the only thing you should measure. </a:t>
            </a:r>
          </a:p>
          <a:p>
            <a:r>
              <a:rPr lang="en-US" dirty="0"/>
              <a:t>They are required to put all the other metrics in perspective. Are the other metrics resulting in the right strategic investments. </a:t>
            </a:r>
          </a:p>
          <a:p>
            <a:r>
              <a:rPr lang="en-US" dirty="0"/>
              <a:t>These are summary metrics for a value stream. </a:t>
            </a:r>
          </a:p>
          <a:p>
            <a:r>
              <a:rPr lang="en-US" dirty="0"/>
              <a:t>Pick on story points which don’t mean anything to a C-Level person. Story points are always relative to the development team, it’s not about atomic features delivered which is most equivalent to value delivered. </a:t>
            </a:r>
          </a:p>
          <a:p>
            <a:r>
              <a:rPr lang="en-US" dirty="0"/>
              <a:t>FM Don’t focus on utilization of people, they observe the output. And use FE to point to potential points of improvement. </a:t>
            </a:r>
          </a:p>
          <a:p>
            <a:r>
              <a:rPr lang="en-US" dirty="0"/>
              <a:t>Microsoft example. Strategic alignment of your investment in your delivery, and rate of value delivery. </a:t>
            </a:r>
          </a:p>
          <a:p>
            <a:r>
              <a:rPr lang="en-US" dirty="0"/>
              <a:t>Flow Load – if you ratchet up that you’ll see a decrease in FV. </a:t>
            </a:r>
          </a:p>
          <a:p>
            <a:r>
              <a:rPr lang="en-US" dirty="0"/>
              <a:t>Flow Efficiency – instead of talking about story points, we’re giving you an efficiency metric that will point to hotspots for process improvement. Where are people actually wasting your time. Eliminate all the wait states in your process. </a:t>
            </a:r>
          </a:p>
          <a:p>
            <a:r>
              <a:rPr lang="en-US" dirty="0"/>
              <a:t>On a per product value stream basis to gauge efficiency and delivery of value, and the goal is to tie them to actual business results so you get a sense of how they correlate. </a:t>
            </a:r>
          </a:p>
          <a:p>
            <a:r>
              <a:rPr lang="en-US" dirty="0"/>
              <a:t>Paul’s point from DB. </a:t>
            </a:r>
          </a:p>
          <a:p>
            <a:r>
              <a:rPr lang="en-US" dirty="0"/>
              <a:t>Have a common language between me and the leadership. </a:t>
            </a:r>
          </a:p>
          <a:p>
            <a:endParaRPr lang="en-US" dirty="0"/>
          </a:p>
          <a:p>
            <a:r>
              <a:rPr lang="en-US" dirty="0"/>
              <a:t>One of the other points of these metrics is to establish </a:t>
            </a:r>
            <a:r>
              <a:rPr lang="en-US" dirty="0" err="1"/>
              <a:t>predicability</a:t>
            </a:r>
            <a:r>
              <a:rPr lang="en-US" dirty="0"/>
              <a:t>.  You want to manage your organization towards consistency of these metrics so that you attain improvements but equally important is consistent predictable delivery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C4C985-6C02-0C45-810C-3BE73176F6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94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708DB-6595-E541-970B-A05DE0F10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128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Business cares about Flow Velocity and Flow Time for Features; Flow Time on Defects</a:t>
            </a:r>
          </a:p>
          <a:p>
            <a:r>
              <a:rPr lang="en-US" dirty="0"/>
              <a:t>Flow Distribution is in service of Flow Velocity for Features and Risk Mitigation</a:t>
            </a:r>
          </a:p>
          <a:p>
            <a:endParaRPr lang="en-US" dirty="0"/>
          </a:p>
          <a:p>
            <a:endParaRPr lang="en-US" dirty="0"/>
          </a:p>
          <a:p>
            <a:r>
              <a:rPr lang="en-US" dirty="0"/>
              <a:t>Anchored in Business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708DB-6595-E541-970B-A05DE0F10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0893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Business cares about Flow Velocity and Flow Time for Features; Flow Time on Defects</a:t>
            </a:r>
          </a:p>
          <a:p>
            <a:r>
              <a:rPr lang="en-US" dirty="0"/>
              <a:t>Flow Distribution is in service of Flow Velocity for Features and Risk Mitigation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708DB-6595-E541-970B-A05DE0F10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163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Just over a year ago we had to make a decision on one of our products to focus a whole Release on architectural change this meant that most of our capacity for the 6 week period was earmarked for debt work- with very little for any feature work </a:t>
            </a:r>
          </a:p>
          <a:p>
            <a:endParaRPr lang="en-US" dirty="0"/>
          </a:p>
        </p:txBody>
      </p:sp>
    </p:spTree>
    <p:extLst>
      <p:ext uri="{BB962C8B-B14F-4D97-AF65-F5344CB8AC3E}">
        <p14:creationId xmlns:p14="http://schemas.microsoft.com/office/powerpoint/2010/main" val="109250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the little capacity we had on a collection of small features – 2-8hr efforts that have been in the backburner for a while through what we called the Quick Win days / Ship It days.</a:t>
            </a:r>
          </a:p>
          <a:p>
            <a:endParaRPr lang="en-US" dirty="0"/>
          </a:p>
          <a:p>
            <a:r>
              <a:rPr lang="en-US" dirty="0"/>
              <a:t>It enabled us to focus on Debt work and work through some of our backlog (many UI changes we had been putting off)</a:t>
            </a:r>
          </a:p>
        </p:txBody>
      </p:sp>
    </p:spTree>
    <p:extLst>
      <p:ext uri="{BB962C8B-B14F-4D97-AF65-F5344CB8AC3E}">
        <p14:creationId xmlns:p14="http://schemas.microsoft.com/office/powerpoint/2010/main" val="2218891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customers saw was a </a:t>
            </a:r>
            <a:r>
              <a:rPr lang="en-US" dirty="0" err="1"/>
              <a:t>relase</a:t>
            </a:r>
            <a:r>
              <a:rPr lang="en-US" dirty="0"/>
              <a:t> that included &gt; 50 features (thought small but delightful and once they had been asking for a long time) And there was something for every customer!</a:t>
            </a:r>
          </a:p>
          <a:p>
            <a:endParaRPr lang="en-US" dirty="0"/>
          </a:p>
          <a:p>
            <a:r>
              <a:rPr lang="en-US" dirty="0"/>
              <a:t>This marked one of the high customer NPS period and our field teams were absolutely impressed to the point that we have now started including one of these days every 12 weeks.</a:t>
            </a:r>
          </a:p>
          <a:p>
            <a:endParaRPr lang="en-US" dirty="0"/>
          </a:p>
          <a:p>
            <a:endParaRPr lang="en-US" dirty="0"/>
          </a:p>
        </p:txBody>
      </p:sp>
    </p:spTree>
    <p:extLst>
      <p:ext uri="{BB962C8B-B14F-4D97-AF65-F5344CB8AC3E}">
        <p14:creationId xmlns:p14="http://schemas.microsoft.com/office/powerpoint/2010/main" val="2151233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t>
            </a:r>
            <a:r>
              <a:rPr lang="en-US" dirty="0" err="1"/>
              <a:t>Tasktop</a:t>
            </a:r>
            <a:r>
              <a:rPr lang="en-US" dirty="0"/>
              <a:t> for example</a:t>
            </a:r>
          </a:p>
        </p:txBody>
      </p:sp>
    </p:spTree>
    <p:extLst>
      <p:ext uri="{BB962C8B-B14F-4D97-AF65-F5344CB8AC3E}">
        <p14:creationId xmlns:p14="http://schemas.microsoft.com/office/powerpoint/2010/main" val="47199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many of us have been asked at one time or the other to provide a particular metric by our bosses, CEOs, snr managers?</a:t>
            </a:r>
          </a:p>
          <a:p>
            <a:endParaRPr lang="en-US" dirty="0"/>
          </a:p>
          <a:p>
            <a:r>
              <a:rPr lang="en-US" dirty="0"/>
              <a:t>So how do we determine what to measure?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0757F-C8FF-E040-8498-FA8518DCA5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75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would say this is gaming your metrics</a:t>
            </a:r>
          </a:p>
          <a:p>
            <a:r>
              <a:rPr lang="en-US" dirty="0"/>
              <a:t>Sure….but if leads to added benefit for the customer, do we care?</a:t>
            </a:r>
          </a:p>
        </p:txBody>
      </p:sp>
    </p:spTree>
    <p:extLst>
      <p:ext uri="{BB962C8B-B14F-4D97-AF65-F5344CB8AC3E}">
        <p14:creationId xmlns:p14="http://schemas.microsoft.com/office/powerpoint/2010/main" val="24018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to the initial example of Sam</a:t>
            </a:r>
          </a:p>
        </p:txBody>
      </p:sp>
    </p:spTree>
    <p:extLst>
      <p:ext uri="{BB962C8B-B14F-4D97-AF65-F5344CB8AC3E}">
        <p14:creationId xmlns:p14="http://schemas.microsoft.com/office/powerpoint/2010/main" val="425789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748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8f23f63a9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88f23f63a9_2_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88f23f63a9_2_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16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075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51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138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10</a:t>
            </a:fld>
            <a:endParaRPr lang="en-US" altLang="en-US"/>
          </a:p>
        </p:txBody>
      </p:sp>
    </p:spTree>
    <p:extLst>
      <p:ext uri="{BB962C8B-B14F-4D97-AF65-F5344CB8AC3E}">
        <p14:creationId xmlns:p14="http://schemas.microsoft.com/office/powerpoint/2010/main" val="312634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a:t>Tasktop Training</a:t>
            </a:r>
            <a:endParaRPr lang="en-US" altLang="en-US" dirty="0"/>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11</a:t>
            </a:fld>
            <a:endParaRPr lang="en-US" altLang="en-US"/>
          </a:p>
        </p:txBody>
      </p:sp>
    </p:spTree>
    <p:extLst>
      <p:ext uri="{BB962C8B-B14F-4D97-AF65-F5344CB8AC3E}">
        <p14:creationId xmlns:p14="http://schemas.microsoft.com/office/powerpoint/2010/main" val="388258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60" name="Google Shape;60;p14"/>
          <p:cNvSpPr/>
          <p:nvPr/>
        </p:nvSpPr>
        <p:spPr>
          <a:xfrm>
            <a:off x="0" y="0"/>
            <a:ext cx="9144000" cy="1268016"/>
          </a:xfrm>
          <a:prstGeom prst="rect">
            <a:avLst/>
          </a:prstGeom>
          <a:solidFill>
            <a:srgbClr val="2B2B2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61" name="Google Shape;61;p14"/>
          <p:cNvSpPr/>
          <p:nvPr/>
        </p:nvSpPr>
        <p:spPr>
          <a:xfrm>
            <a:off x="0" y="1297212"/>
            <a:ext cx="9144000" cy="3846288"/>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62" name="Google Shape;62;p14" descr="A picture containing drawing&#10;&#10;Description automatically generated"/>
          <p:cNvPicPr preferRelativeResize="0"/>
          <p:nvPr/>
        </p:nvPicPr>
        <p:blipFill rotWithShape="1">
          <a:blip r:embed="rId2">
            <a:alphaModFix/>
          </a:blip>
          <a:srcRect/>
          <a:stretch/>
        </p:blipFill>
        <p:spPr>
          <a:xfrm>
            <a:off x="200234" y="-4170"/>
            <a:ext cx="2708206" cy="1197386"/>
          </a:xfrm>
          <a:prstGeom prst="rect">
            <a:avLst/>
          </a:prstGeom>
          <a:noFill/>
          <a:ln>
            <a:noFill/>
          </a:ln>
        </p:spPr>
      </p:pic>
      <p:sp>
        <p:nvSpPr>
          <p:cNvPr id="63" name="Google Shape;63;p14"/>
          <p:cNvSpPr txBox="1">
            <a:spLocks noGrp="1"/>
          </p:cNvSpPr>
          <p:nvPr>
            <p:ph type="ctrTitle"/>
          </p:nvPr>
        </p:nvSpPr>
        <p:spPr>
          <a:xfrm>
            <a:off x="397328" y="2008585"/>
            <a:ext cx="3665291" cy="1790700"/>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4500"/>
              <a:buFont typeface="Avenir"/>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a:p>
        </p:txBody>
      </p:sp>
      <p:sp>
        <p:nvSpPr>
          <p:cNvPr id="64" name="Google Shape;64;p14"/>
          <p:cNvSpPr txBox="1">
            <a:spLocks noGrp="1"/>
          </p:cNvSpPr>
          <p:nvPr>
            <p:ph type="subTitle" idx="1"/>
          </p:nvPr>
        </p:nvSpPr>
        <p:spPr>
          <a:xfrm>
            <a:off x="393838" y="3799286"/>
            <a:ext cx="4309856" cy="967978"/>
          </a:xfrm>
          <a:prstGeom prst="rect">
            <a:avLst/>
          </a:prstGeom>
          <a:noFill/>
          <a:ln>
            <a:noFill/>
          </a:ln>
        </p:spPr>
        <p:txBody>
          <a:bodyPr spcFirstLastPara="1" wrap="square" lIns="0" tIns="34275" rIns="68575" bIns="34275" anchor="t" anchorCtr="0">
            <a:no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a:p>
        </p:txBody>
      </p:sp>
      <p:pic>
        <p:nvPicPr>
          <p:cNvPr id="65" name="Google Shape;65;p14"/>
          <p:cNvPicPr preferRelativeResize="0"/>
          <p:nvPr/>
        </p:nvPicPr>
        <p:blipFill rotWithShape="1">
          <a:blip r:embed="rId3">
            <a:alphaModFix/>
          </a:blip>
          <a:srcRect/>
          <a:stretch/>
        </p:blipFill>
        <p:spPr>
          <a:xfrm>
            <a:off x="-208916" y="1478394"/>
            <a:ext cx="5218431" cy="3562712"/>
          </a:xfrm>
          <a:prstGeom prst="rect">
            <a:avLst/>
          </a:prstGeom>
          <a:noFill/>
          <a:ln>
            <a:noFill/>
          </a:ln>
        </p:spPr>
      </p:pic>
      <p:sp>
        <p:nvSpPr>
          <p:cNvPr id="66" name="Google Shape;66;p14"/>
          <p:cNvSpPr txBox="1"/>
          <p:nvPr/>
        </p:nvSpPr>
        <p:spPr>
          <a:xfrm>
            <a:off x="6721969" y="4811851"/>
            <a:ext cx="2159231" cy="161583"/>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600" b="0" i="0">
                <a:solidFill>
                  <a:schemeClr val="lt1"/>
                </a:solidFill>
                <a:latin typeface="Calibri"/>
                <a:ea typeface="Calibri"/>
                <a:cs typeface="Calibri"/>
                <a:sym typeface="Calibri"/>
              </a:rPr>
              <a:t>© </a:t>
            </a:r>
            <a:r>
              <a:rPr lang="en" sz="500" b="0" i="0">
                <a:solidFill>
                  <a:schemeClr val="lt1"/>
                </a:solidFill>
                <a:latin typeface="Calibri"/>
                <a:ea typeface="Calibri"/>
                <a:cs typeface="Calibri"/>
                <a:sym typeface="Calibri"/>
              </a:rPr>
              <a:t>2020</a:t>
            </a:r>
            <a:r>
              <a:rPr lang="en" sz="600" b="0" i="0">
                <a:solidFill>
                  <a:schemeClr val="lt1"/>
                </a:solidFill>
                <a:latin typeface="Calibri"/>
                <a:ea typeface="Calibri"/>
                <a:cs typeface="Calibri"/>
                <a:sym typeface="Calibri"/>
              </a:rPr>
              <a:t> Tasktop Technologies Incorporated.</a:t>
            </a:r>
            <a:endParaRPr sz="600" b="0" i="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TT-Light Blank Slide">
  <p:cSld name="1_TT-Light Blank Slide">
    <p:spTree>
      <p:nvGrpSpPr>
        <p:cNvPr id="1" name="Shape 10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73E0-2FD9-A243-881C-B989E551407F}"/>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BF7AF5-D6EC-0C4B-BEF9-4054366DB4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C33B1C-609D-9F45-8785-B3AA2BF22810}"/>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FBCFF5DC-FE72-7B42-B613-6D0519811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BD69F-12D7-D049-B724-9464AC2956AC}"/>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329495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650-5BEB-0347-9078-349282EC6FA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9CCB78-6BF5-6048-AA9B-8429A3E6831A}"/>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A076AED-267F-CA48-B6D4-20B145B9AAFA}"/>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FF41B78-D790-F342-837C-844B4148B81B}"/>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6" name="Footer Placeholder 5">
            <a:extLst>
              <a:ext uri="{FF2B5EF4-FFF2-40B4-BE49-F238E27FC236}">
                <a16:creationId xmlns:a16="http://schemas.microsoft.com/office/drawing/2014/main" id="{4F75339F-B813-D34B-89C7-DB4716E4F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D8D19-EE2A-3541-871E-329733E86EC7}"/>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297107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T-Green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5" y="4482353"/>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378"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grpSp>
        <p:nvGrpSpPr>
          <p:cNvPr id="12" name="Group 11">
            <a:extLst>
              <a:ext uri="{FF2B5EF4-FFF2-40B4-BE49-F238E27FC236}">
                <a16:creationId xmlns:a16="http://schemas.microsoft.com/office/drawing/2014/main" id="{E8998E4E-3EA4-B44F-A912-3A8FB7326551}"/>
              </a:ext>
            </a:extLst>
          </p:cNvPr>
          <p:cNvGrpSpPr/>
          <p:nvPr userDrawn="1"/>
        </p:nvGrpSpPr>
        <p:grpSpPr>
          <a:xfrm flipH="1">
            <a:off x="0" y="5036821"/>
            <a:ext cx="9144000" cy="106679"/>
            <a:chOff x="0" y="0"/>
            <a:chExt cx="893017" cy="45719"/>
          </a:xfrm>
        </p:grpSpPr>
        <p:sp>
          <p:nvSpPr>
            <p:cNvPr id="13" name="Rectangle 12">
              <a:extLst>
                <a:ext uri="{FF2B5EF4-FFF2-40B4-BE49-F238E27FC236}">
                  <a16:creationId xmlns:a16="http://schemas.microsoft.com/office/drawing/2014/main" id="{B85F6CC9-27B3-8240-B786-31662FFA6583}"/>
                </a:ext>
              </a:extLst>
            </p:cNvPr>
            <p:cNvSpPr/>
            <p:nvPr userDrawn="1"/>
          </p:nvSpPr>
          <p:spPr>
            <a:xfrm>
              <a:off x="0" y="0"/>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378"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4" name="Rectangle 13">
              <a:extLst>
                <a:ext uri="{FF2B5EF4-FFF2-40B4-BE49-F238E27FC236}">
                  <a16:creationId xmlns:a16="http://schemas.microsoft.com/office/drawing/2014/main" id="{563CB397-A994-B34A-AE2E-80E26534F121}"/>
                </a:ext>
              </a:extLst>
            </p:cNvPr>
            <p:cNvSpPr/>
            <p:nvPr userDrawn="1"/>
          </p:nvSpPr>
          <p:spPr>
            <a:xfrm>
              <a:off x="551245" y="0"/>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378"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grpSp>
    </p:spTree>
    <p:extLst>
      <p:ext uri="{BB962C8B-B14F-4D97-AF65-F5344CB8AC3E}">
        <p14:creationId xmlns:p14="http://schemas.microsoft.com/office/powerpoint/2010/main" val="338428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4110-D234-4F4E-87E9-ED8398DB39D5}"/>
              </a:ext>
            </a:extLst>
          </p:cNvPr>
          <p:cNvSpPr>
            <a:spLocks noGrp="1"/>
          </p:cNvSpPr>
          <p:nvPr>
            <p:ph type="title"/>
          </p:nvPr>
        </p:nvSpPr>
        <p:spPr>
          <a:xfrm>
            <a:off x="628650" y="273844"/>
            <a:ext cx="7886700" cy="657490"/>
          </a:xfrm>
        </p:spPr>
        <p:txBody>
          <a:bodyPr/>
          <a:lstStyle>
            <a:lvl1pPr>
              <a:defRPr>
                <a:latin typeface="Avenir Book" panose="02000503020000020003" pitchFamily="2" charset="0"/>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9F74B21E-93F8-1C44-BD63-02DCA44367B6}"/>
              </a:ext>
            </a:extLst>
          </p:cNvPr>
          <p:cNvSpPr>
            <a:spLocks noGrp="1"/>
          </p:cNvSpPr>
          <p:nvPr>
            <p:ph type="dt" sz="half" idx="10"/>
          </p:nvPr>
        </p:nvSpPr>
        <p:spPr/>
        <p:txBody>
          <a:bodyPr/>
          <a:lstStyle/>
          <a:p>
            <a:fld id="{473C5B45-42CD-AE4D-9B5A-BFF843F8F60C}" type="datetimeFigureOut">
              <a:rPr lang="en-US" smtClean="0"/>
              <a:t>9/30/20</a:t>
            </a:fld>
            <a:endParaRPr lang="en-US"/>
          </a:p>
        </p:txBody>
      </p:sp>
      <p:sp>
        <p:nvSpPr>
          <p:cNvPr id="4" name="Footer Placeholder 3">
            <a:extLst>
              <a:ext uri="{FF2B5EF4-FFF2-40B4-BE49-F238E27FC236}">
                <a16:creationId xmlns:a16="http://schemas.microsoft.com/office/drawing/2014/main" id="{E2B81798-ED07-4746-ADE4-A97BCFE7BC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7456C89-D2E7-2943-A0D9-76998862F080}"/>
              </a:ext>
            </a:extLst>
          </p:cNvPr>
          <p:cNvSpPr>
            <a:spLocks noGrp="1"/>
          </p:cNvSpPr>
          <p:nvPr>
            <p:ph type="sldNum" sz="quarter" idx="12"/>
          </p:nvPr>
        </p:nvSpPr>
        <p:spPr>
          <a:xfrm>
            <a:off x="7294418" y="4767263"/>
            <a:ext cx="1220932" cy="273844"/>
          </a:xfrm>
          <a:prstGeom prst="rect">
            <a:avLst/>
          </a:prstGeom>
        </p:spPr>
        <p:txBody>
          <a:bodyPr/>
          <a:lstStyle/>
          <a:p>
            <a:fld id="{AE8AD3F3-8794-F44C-A88B-818FFE42BCE1}" type="slidenum">
              <a:rPr lang="en-US" smtClean="0"/>
              <a:t>‹#›</a:t>
            </a:fld>
            <a:endParaRPr lang="en-US"/>
          </a:p>
        </p:txBody>
      </p:sp>
      <p:sp>
        <p:nvSpPr>
          <p:cNvPr id="6" name="Rectangle 5">
            <a:extLst>
              <a:ext uri="{FF2B5EF4-FFF2-40B4-BE49-F238E27FC236}">
                <a16:creationId xmlns:a16="http://schemas.microsoft.com/office/drawing/2014/main" id="{9BECA28B-4388-2346-9B13-2737F5B38722}"/>
              </a:ext>
            </a:extLst>
          </p:cNvPr>
          <p:cNvSpPr/>
          <p:nvPr userDrawn="1"/>
        </p:nvSpPr>
        <p:spPr>
          <a:xfrm>
            <a:off x="0" y="931334"/>
            <a:ext cx="9144000" cy="359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 Placeholder 2">
            <a:extLst>
              <a:ext uri="{FF2B5EF4-FFF2-40B4-BE49-F238E27FC236}">
                <a16:creationId xmlns:a16="http://schemas.microsoft.com/office/drawing/2014/main" id="{958760C5-6FC6-5745-9BC9-9C6C6A3C9271}"/>
              </a:ext>
            </a:extLst>
          </p:cNvPr>
          <p:cNvSpPr>
            <a:spLocks noGrp="1"/>
          </p:cNvSpPr>
          <p:nvPr>
            <p:ph idx="1"/>
          </p:nvPr>
        </p:nvSpPr>
        <p:spPr>
          <a:xfrm>
            <a:off x="628650" y="1369219"/>
            <a:ext cx="7886700" cy="3263504"/>
          </a:xfrm>
          <a:prstGeom prst="rect">
            <a:avLst/>
          </a:prstGeom>
        </p:spPr>
        <p:txBody>
          <a:bodyPr vert="horz" lIns="91440" tIns="45720" rIns="91440" bIns="45720" rtlCol="0">
            <a:normAutofit/>
          </a:bodyPr>
          <a:lstStyle>
            <a:lvl1pPr>
              <a:defRPr>
                <a:solidFill>
                  <a:schemeClr val="tx1">
                    <a:lumMod val="85000"/>
                    <a:lumOff val="15000"/>
                  </a:schemeClr>
                </a:solidFill>
              </a:defRPr>
            </a:lvl1pPr>
            <a:lvl2pPr>
              <a:defRPr>
                <a:solidFill>
                  <a:schemeClr val="bg2">
                    <a:lumMod val="50000"/>
                  </a:schemeClr>
                </a:solidFill>
              </a:defRPr>
            </a:lvl2pPr>
            <a:lvl3pPr>
              <a:defRPr>
                <a:solidFill>
                  <a:schemeClr val="tx1">
                    <a:lumMod val="85000"/>
                    <a:lumOff val="15000"/>
                  </a:schemeClr>
                </a:solidFill>
              </a:defRPr>
            </a:lvl3pPr>
            <a:lvl4pPr>
              <a:defRPr>
                <a:solidFill>
                  <a:schemeClr val="bg2">
                    <a:lumMod val="50000"/>
                  </a:schemeClr>
                </a:solidFill>
              </a:defRPr>
            </a:lvl4pPr>
            <a:lvl5pPr>
              <a:defRPr>
                <a:solidFill>
                  <a:schemeClr val="tx1">
                    <a:lumMod val="85000"/>
                    <a:lumOff val="1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20661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T-Red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 name="Rectangle 3">
            <a:extLst>
              <a:ext uri="{FF2B5EF4-FFF2-40B4-BE49-F238E27FC236}">
                <a16:creationId xmlns:a16="http://schemas.microsoft.com/office/drawing/2014/main" id="{C4A6D15E-2C32-804C-B9CD-AFB37FEDA215}"/>
              </a:ext>
            </a:extLst>
          </p:cNvPr>
          <p:cNvSpPr/>
          <p:nvPr userDrawn="1"/>
        </p:nvSpPr>
        <p:spPr>
          <a:xfrm>
            <a:off x="507997" y="1000116"/>
            <a:ext cx="551245" cy="45719"/>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5" name="Rectangle 4">
            <a:extLst>
              <a:ext uri="{FF2B5EF4-FFF2-40B4-BE49-F238E27FC236}">
                <a16:creationId xmlns:a16="http://schemas.microsoft.com/office/drawing/2014/main" id="{D9454186-0430-3D46-BB88-9AA02315897F}"/>
              </a:ext>
            </a:extLst>
          </p:cNvPr>
          <p:cNvSpPr/>
          <p:nvPr userDrawn="1"/>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8" name="Title 7">
            <a:extLst>
              <a:ext uri="{FF2B5EF4-FFF2-40B4-BE49-F238E27FC236}">
                <a16:creationId xmlns:a16="http://schemas.microsoft.com/office/drawing/2014/main" id="{F280F76B-6034-6444-8ABA-CB71F1E818E5}"/>
              </a:ext>
            </a:extLst>
          </p:cNvPr>
          <p:cNvSpPr>
            <a:spLocks noGrp="1"/>
          </p:cNvSpPr>
          <p:nvPr>
            <p:ph type="title"/>
          </p:nvPr>
        </p:nvSpPr>
        <p:spPr>
          <a:xfrm>
            <a:off x="445707" y="217127"/>
            <a:ext cx="7886700" cy="993776"/>
          </a:xfrm>
          <a:noFill/>
          <a:ln w="9525">
            <a:noFill/>
            <a:miter lim="800000"/>
            <a:headEnd/>
            <a:tailEnd/>
          </a:ln>
        </p:spPr>
        <p:txBody>
          <a:bodyPr vert="horz" wrap="none" lIns="34275" tIns="34275" rIns="34275" bIns="34275" numCol="1" anchor="ctr" anchorCtr="0" compatLnSpc="1">
            <a:prstTxWarp prst="textNoShape">
              <a:avLst/>
            </a:prstTxWarp>
            <a:noAutofit/>
          </a:bodyPr>
          <a:lstStyle>
            <a:lvl1pPr algn="l">
              <a:defRPr lang="en-US" dirty="0">
                <a:solidFill>
                  <a:srgbClr val="58585B"/>
                </a:solidFill>
                <a:latin typeface="Arial" panose="020B0604020202020204" pitchFamily="34" charset="0"/>
                <a:cs typeface="Arial" panose="020B0604020202020204" pitchFamily="34" charset="0"/>
              </a:defRPr>
            </a:lvl1pPr>
          </a:lstStyle>
          <a:p>
            <a:pPr lvl="0" algn="l"/>
            <a:r>
              <a:rPr lang="en-US" dirty="0"/>
              <a:t>Click to edit Master title style</a:t>
            </a:r>
          </a:p>
        </p:txBody>
      </p:sp>
      <p:sp>
        <p:nvSpPr>
          <p:cNvPr id="9" name="Rectangle 8">
            <a:extLst>
              <a:ext uri="{FF2B5EF4-FFF2-40B4-BE49-F238E27FC236}">
                <a16:creationId xmlns:a16="http://schemas.microsoft.com/office/drawing/2014/main" id="{2620E3A9-F885-1548-841C-0A6595CBFBED}"/>
              </a:ext>
            </a:extLst>
          </p:cNvPr>
          <p:cNvSpPr/>
          <p:nvPr userDrawn="1"/>
        </p:nvSpPr>
        <p:spPr>
          <a:xfrm>
            <a:off x="8961120" y="0"/>
            <a:ext cx="182880" cy="5143500"/>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0" name="Rectangle 9">
            <a:extLst>
              <a:ext uri="{FF2B5EF4-FFF2-40B4-BE49-F238E27FC236}">
                <a16:creationId xmlns:a16="http://schemas.microsoft.com/office/drawing/2014/main" id="{8679EED2-10AA-5247-B7BF-5015A57FBC0F}"/>
              </a:ext>
            </a:extLst>
          </p:cNvPr>
          <p:cNvSpPr/>
          <p:nvPr userDrawn="1"/>
        </p:nvSpPr>
        <p:spPr>
          <a:xfrm>
            <a:off x="8842248" y="0"/>
            <a:ext cx="118872" cy="5143500"/>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Tree>
    <p:extLst>
      <p:ext uri="{BB962C8B-B14F-4D97-AF65-F5344CB8AC3E}">
        <p14:creationId xmlns:p14="http://schemas.microsoft.com/office/powerpoint/2010/main" val="3419073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T-Green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 name="Rectangle 3">
            <a:extLst>
              <a:ext uri="{FF2B5EF4-FFF2-40B4-BE49-F238E27FC236}">
                <a16:creationId xmlns:a16="http://schemas.microsoft.com/office/drawing/2014/main" id="{C4A6D15E-2C32-804C-B9CD-AFB37FEDA215}"/>
              </a:ext>
            </a:extLst>
          </p:cNvPr>
          <p:cNvSpPr/>
          <p:nvPr userDrawn="1"/>
        </p:nvSpPr>
        <p:spPr>
          <a:xfrm>
            <a:off x="507997" y="1000116"/>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5" name="Rectangle 4">
            <a:extLst>
              <a:ext uri="{FF2B5EF4-FFF2-40B4-BE49-F238E27FC236}">
                <a16:creationId xmlns:a16="http://schemas.microsoft.com/office/drawing/2014/main" id="{D9454186-0430-3D46-BB88-9AA02315897F}"/>
              </a:ext>
            </a:extLst>
          </p:cNvPr>
          <p:cNvSpPr/>
          <p:nvPr userDrawn="1"/>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6" name="Rectangle 5">
            <a:extLst>
              <a:ext uri="{FF2B5EF4-FFF2-40B4-BE49-F238E27FC236}">
                <a16:creationId xmlns:a16="http://schemas.microsoft.com/office/drawing/2014/main" id="{19B6E54A-EB6E-A646-8C8F-CF67610682A0}"/>
              </a:ext>
            </a:extLst>
          </p:cNvPr>
          <p:cNvSpPr/>
          <p:nvPr userDrawn="1"/>
        </p:nvSpPr>
        <p:spPr>
          <a:xfrm>
            <a:off x="8961120" y="0"/>
            <a:ext cx="182880" cy="5143500"/>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7" name="Rectangle 6">
            <a:extLst>
              <a:ext uri="{FF2B5EF4-FFF2-40B4-BE49-F238E27FC236}">
                <a16:creationId xmlns:a16="http://schemas.microsoft.com/office/drawing/2014/main" id="{C6E9F059-C165-2144-B136-E0068436A8AE}"/>
              </a:ext>
            </a:extLst>
          </p:cNvPr>
          <p:cNvSpPr/>
          <p:nvPr userDrawn="1"/>
        </p:nvSpPr>
        <p:spPr>
          <a:xfrm>
            <a:off x="8842248" y="0"/>
            <a:ext cx="118872" cy="5143500"/>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8" name="Title 7">
            <a:extLst>
              <a:ext uri="{FF2B5EF4-FFF2-40B4-BE49-F238E27FC236}">
                <a16:creationId xmlns:a16="http://schemas.microsoft.com/office/drawing/2014/main" id="{F280F76B-6034-6444-8ABA-CB71F1E818E5}"/>
              </a:ext>
            </a:extLst>
          </p:cNvPr>
          <p:cNvSpPr>
            <a:spLocks noGrp="1"/>
          </p:cNvSpPr>
          <p:nvPr>
            <p:ph type="title"/>
          </p:nvPr>
        </p:nvSpPr>
        <p:spPr>
          <a:xfrm>
            <a:off x="445707" y="217127"/>
            <a:ext cx="7886700" cy="993776"/>
          </a:xfrm>
          <a:noFill/>
          <a:ln w="9525">
            <a:noFill/>
            <a:miter lim="800000"/>
            <a:headEnd/>
            <a:tailEnd/>
          </a:ln>
        </p:spPr>
        <p:txBody>
          <a:bodyPr vert="horz" wrap="none" lIns="34275" tIns="34275" rIns="34275" bIns="34275" numCol="1" anchor="ctr" anchorCtr="0" compatLnSpc="1">
            <a:prstTxWarp prst="textNoShape">
              <a:avLst/>
            </a:prstTxWarp>
            <a:noAutofit/>
          </a:bodyPr>
          <a:lstStyle>
            <a:lvl1pPr algn="l">
              <a:defRPr lang="en-US" dirty="0">
                <a:solidFill>
                  <a:srgbClr val="58585B"/>
                </a:solidFill>
                <a:latin typeface="Arial" panose="020B0604020202020204" pitchFamily="34" charset="0"/>
                <a:cs typeface="Arial" panose="020B0604020202020204" pitchFamily="34" charset="0"/>
              </a:defRPr>
            </a:lvl1pPr>
          </a:lstStyle>
          <a:p>
            <a:pPr lvl="0" algn="l"/>
            <a:r>
              <a:rPr lang="en-US" dirty="0"/>
              <a:t>Click to edit Master title style</a:t>
            </a:r>
          </a:p>
        </p:txBody>
      </p:sp>
    </p:spTree>
    <p:extLst>
      <p:ext uri="{BB962C8B-B14F-4D97-AF65-F5344CB8AC3E}">
        <p14:creationId xmlns:p14="http://schemas.microsoft.com/office/powerpoint/2010/main" val="78281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6DEB-716F-A24D-9C35-BB6E5CEBCC31}"/>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6EEA7342-E186-3C48-BCD3-A242AE972EE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F2379D4-4583-3346-8C3C-F5B0C9B35E47}"/>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1C3D4039-C753-D348-89D7-5E3F8FF06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E36E62-E763-E74E-A973-52234C8F3F1F}"/>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88141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DA54-2FB1-D247-A4F6-051E203535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07C4EF-CD69-4B43-BE4C-F07D70B860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E149D75-9BFC-F942-B178-1F3CB1DBAB4C}"/>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6CAFFFEC-9CD4-3D4D-A12E-D1AC24639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4C901-A3A2-ED4A-9500-699B1F095335}"/>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959938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73E0-2FD9-A243-881C-B989E551407F}"/>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EBF7AF5-D6EC-0C4B-BEF9-4054366DB4D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C33B1C-609D-9F45-8785-B3AA2BF22810}"/>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FBCFF5DC-FE72-7B42-B613-6D0519811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BD69F-12D7-D049-B724-9464AC2956AC}"/>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07762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3650-5BEB-0347-9078-349282EC6FA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9CCB78-6BF5-6048-AA9B-8429A3E6831A}"/>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A076AED-267F-CA48-B6D4-20B145B9AAFA}"/>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FF41B78-D790-F342-837C-844B4148B81B}"/>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6" name="Footer Placeholder 5">
            <a:extLst>
              <a:ext uri="{FF2B5EF4-FFF2-40B4-BE49-F238E27FC236}">
                <a16:creationId xmlns:a16="http://schemas.microsoft.com/office/drawing/2014/main" id="{4F75339F-B813-D34B-89C7-DB4716E4F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D8D19-EE2A-3541-871E-329733E86EC7}"/>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2847919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EE6D-43DA-A140-85F3-7111E74D0E22}"/>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4A10F11-9946-344B-BCE7-C4C5F849930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E3B68A8C-B495-E944-8B31-8B21DC15DDC4}"/>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997F50A-932A-BA49-9206-5ED350F8B9F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76B69E3-A770-4843-9B1B-B173DB1BA848}"/>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A336147-7E6B-5A43-AD14-20D988A86175}"/>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8" name="Footer Placeholder 7">
            <a:extLst>
              <a:ext uri="{FF2B5EF4-FFF2-40B4-BE49-F238E27FC236}">
                <a16:creationId xmlns:a16="http://schemas.microsoft.com/office/drawing/2014/main" id="{3668677D-72B0-7E40-95F4-3F11BD5DB7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9651FC-DA4D-404A-9535-05B16955164A}"/>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091869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7645-30D2-2F4D-9190-E6D088F38E3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9608721-E18D-FB49-9A6F-D7457FBF5E02}"/>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4" name="Footer Placeholder 3">
            <a:extLst>
              <a:ext uri="{FF2B5EF4-FFF2-40B4-BE49-F238E27FC236}">
                <a16:creationId xmlns:a16="http://schemas.microsoft.com/office/drawing/2014/main" id="{A6417F8D-C27F-6642-864D-AE4F1F84D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9D466B-AAB0-974A-A343-5A8DF66E0546}"/>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3206849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510CE-7431-FB41-B71A-A7FF282C359A}"/>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3" name="Footer Placeholder 2">
            <a:extLst>
              <a:ext uri="{FF2B5EF4-FFF2-40B4-BE49-F238E27FC236}">
                <a16:creationId xmlns:a16="http://schemas.microsoft.com/office/drawing/2014/main" id="{8CE1106A-2568-2B4A-A74A-E13258BF5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92E9B7-E7A2-1E40-91B9-06C07AB8CF19}"/>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3636081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775D-B357-9C43-A481-568987C7C320}"/>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5C067B-2F73-0749-BC7A-82383A12CE4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892BD8C-0712-FF4F-81A7-7D08C4A9B26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2A65CCD-A46D-C147-81ED-31F1EE7EBD62}"/>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6" name="Footer Placeholder 5">
            <a:extLst>
              <a:ext uri="{FF2B5EF4-FFF2-40B4-BE49-F238E27FC236}">
                <a16:creationId xmlns:a16="http://schemas.microsoft.com/office/drawing/2014/main" id="{D83C0B29-4D7C-DC47-AB6A-026A60DF7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5CFF1-7D2E-194A-8BCC-2C7852F8FFE7}"/>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18434560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9D44-D992-5748-BD92-68333502D94D}"/>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A5D6CD9-658A-4944-A2EE-8A4C2C2503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EE6A7D9-6FCB-EA40-9E5B-29C46FC7CD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ED59C6D3-3925-2043-A877-A10546C4F779}"/>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6" name="Footer Placeholder 5">
            <a:extLst>
              <a:ext uri="{FF2B5EF4-FFF2-40B4-BE49-F238E27FC236}">
                <a16:creationId xmlns:a16="http://schemas.microsoft.com/office/drawing/2014/main" id="{78BE7CCC-F408-0E4F-8F8B-CD29AFFCE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06139-1866-524A-9DEA-E5A783FA8B92}"/>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2372378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AEF4-8F27-984B-9B22-95D997827AE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C78F389-42F3-CE44-BF7F-1A3922EF617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DFFDDE-41BE-CC4B-8265-D89B060CC577}"/>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9AD345CC-8456-4B49-8CB1-F43D2EA31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EEA3C-AC8F-154E-9BF4-A89CCF5A2A7C}"/>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3825716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CDA96A-EC5D-B645-BE98-A3938869A2B9}"/>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8185C1-5D6A-E545-AE2D-D994F55F15BE}"/>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C0701E6-E5A4-2A46-B214-D01E2451F360}"/>
              </a:ext>
            </a:extLst>
          </p:cNvPr>
          <p:cNvSpPr>
            <a:spLocks noGrp="1"/>
          </p:cNvSpPr>
          <p:nvPr>
            <p:ph type="dt" sz="half" idx="10"/>
          </p:nvPr>
        </p:nvSpPr>
        <p:spPr/>
        <p:txBody>
          <a:body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8F6FA67A-5321-954E-BB5E-54D3D78C2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28F3A-3545-844C-A794-164044E27C09}"/>
              </a:ext>
            </a:extLst>
          </p:cNvPr>
          <p:cNvSpPr>
            <a:spLocks noGrp="1"/>
          </p:cNvSpPr>
          <p:nvPr>
            <p:ph type="sldNum" sz="quarter" idx="12"/>
          </p:nvPr>
        </p:nvSpPr>
        <p:spPr/>
        <p:txBody>
          <a:bodyPr/>
          <a:lstStyle/>
          <a:p>
            <a:fld id="{9C45DB66-65B5-C341-9659-C6EE4028E319}" type="slidenum">
              <a:rPr lang="en-US" smtClean="0"/>
              <a:t>‹#›</a:t>
            </a:fld>
            <a:endParaRPr lang="en-US"/>
          </a:p>
        </p:txBody>
      </p:sp>
    </p:spTree>
    <p:extLst>
      <p:ext uri="{BB962C8B-B14F-4D97-AF65-F5344CB8AC3E}">
        <p14:creationId xmlns:p14="http://schemas.microsoft.com/office/powerpoint/2010/main" val="2159570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4110-D234-4F4E-87E9-ED8398DB39D5}"/>
              </a:ext>
            </a:extLst>
          </p:cNvPr>
          <p:cNvSpPr>
            <a:spLocks noGrp="1"/>
          </p:cNvSpPr>
          <p:nvPr>
            <p:ph type="title"/>
          </p:nvPr>
        </p:nvSpPr>
        <p:spPr>
          <a:xfrm>
            <a:off x="628650" y="273844"/>
            <a:ext cx="7886700" cy="657490"/>
          </a:xfrm>
        </p:spPr>
        <p:txBody>
          <a:bodyPr/>
          <a:lstStyle>
            <a:lvl1pPr>
              <a:defRPr>
                <a:latin typeface="Avenir Book" panose="02000503020000020003" pitchFamily="2" charset="0"/>
              </a:defRPr>
            </a:lvl1pPr>
          </a:lstStyle>
          <a:p>
            <a:r>
              <a:rPr lang="en-GB"/>
              <a:t>Click to edit Master title style</a:t>
            </a:r>
            <a:endParaRPr lang="en-US" dirty="0"/>
          </a:p>
        </p:txBody>
      </p:sp>
      <p:sp>
        <p:nvSpPr>
          <p:cNvPr id="3" name="Date Placeholder 2">
            <a:extLst>
              <a:ext uri="{FF2B5EF4-FFF2-40B4-BE49-F238E27FC236}">
                <a16:creationId xmlns:a16="http://schemas.microsoft.com/office/drawing/2014/main" id="{9F74B21E-93F8-1C44-BD63-02DCA44367B6}"/>
              </a:ext>
            </a:extLst>
          </p:cNvPr>
          <p:cNvSpPr>
            <a:spLocks noGrp="1"/>
          </p:cNvSpPr>
          <p:nvPr>
            <p:ph type="dt" sz="half" idx="10"/>
          </p:nvPr>
        </p:nvSpPr>
        <p:spPr/>
        <p:txBody>
          <a:bodyPr/>
          <a:lstStyle/>
          <a:p>
            <a:fld id="{473C5B45-42CD-AE4D-9B5A-BFF843F8F60C}" type="datetimeFigureOut">
              <a:rPr lang="en-US" smtClean="0"/>
              <a:t>9/30/20</a:t>
            </a:fld>
            <a:endParaRPr lang="en-US"/>
          </a:p>
        </p:txBody>
      </p:sp>
      <p:sp>
        <p:nvSpPr>
          <p:cNvPr id="4" name="Footer Placeholder 3">
            <a:extLst>
              <a:ext uri="{FF2B5EF4-FFF2-40B4-BE49-F238E27FC236}">
                <a16:creationId xmlns:a16="http://schemas.microsoft.com/office/drawing/2014/main" id="{E2B81798-ED07-4746-ADE4-A97BCFE7BC0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7456C89-D2E7-2943-A0D9-76998862F080}"/>
              </a:ext>
            </a:extLst>
          </p:cNvPr>
          <p:cNvSpPr>
            <a:spLocks noGrp="1"/>
          </p:cNvSpPr>
          <p:nvPr>
            <p:ph type="sldNum" sz="quarter" idx="12"/>
          </p:nvPr>
        </p:nvSpPr>
        <p:spPr>
          <a:xfrm>
            <a:off x="7294418" y="4767263"/>
            <a:ext cx="1220932" cy="273844"/>
          </a:xfrm>
          <a:prstGeom prst="rect">
            <a:avLst/>
          </a:prstGeom>
        </p:spPr>
        <p:txBody>
          <a:bodyPr/>
          <a:lstStyle/>
          <a:p>
            <a:fld id="{AE8AD3F3-8794-F44C-A88B-818FFE42BCE1}" type="slidenum">
              <a:rPr lang="en-US" smtClean="0"/>
              <a:t>‹#›</a:t>
            </a:fld>
            <a:endParaRPr lang="en-US"/>
          </a:p>
        </p:txBody>
      </p:sp>
      <p:sp>
        <p:nvSpPr>
          <p:cNvPr id="6" name="Rectangle 5">
            <a:extLst>
              <a:ext uri="{FF2B5EF4-FFF2-40B4-BE49-F238E27FC236}">
                <a16:creationId xmlns:a16="http://schemas.microsoft.com/office/drawing/2014/main" id="{9BECA28B-4388-2346-9B13-2737F5B38722}"/>
              </a:ext>
            </a:extLst>
          </p:cNvPr>
          <p:cNvSpPr/>
          <p:nvPr userDrawn="1"/>
        </p:nvSpPr>
        <p:spPr>
          <a:xfrm>
            <a:off x="0" y="931334"/>
            <a:ext cx="9144000" cy="3599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Text Placeholder 2">
            <a:extLst>
              <a:ext uri="{FF2B5EF4-FFF2-40B4-BE49-F238E27FC236}">
                <a16:creationId xmlns:a16="http://schemas.microsoft.com/office/drawing/2014/main" id="{958760C5-6FC6-5745-9BC9-9C6C6A3C9271}"/>
              </a:ext>
            </a:extLst>
          </p:cNvPr>
          <p:cNvSpPr>
            <a:spLocks noGrp="1"/>
          </p:cNvSpPr>
          <p:nvPr>
            <p:ph idx="1"/>
          </p:nvPr>
        </p:nvSpPr>
        <p:spPr>
          <a:xfrm>
            <a:off x="628650" y="1369219"/>
            <a:ext cx="7886700" cy="3263504"/>
          </a:xfrm>
          <a:prstGeom prst="rect">
            <a:avLst/>
          </a:prstGeom>
        </p:spPr>
        <p:txBody>
          <a:bodyPr vert="horz" lIns="91440" tIns="45720" rIns="91440" bIns="45720" rtlCol="0">
            <a:normAutofit/>
          </a:bodyPr>
          <a:lstStyle>
            <a:lvl1pPr>
              <a:defRPr>
                <a:solidFill>
                  <a:schemeClr val="tx1">
                    <a:lumMod val="85000"/>
                    <a:lumOff val="15000"/>
                  </a:schemeClr>
                </a:solidFill>
              </a:defRPr>
            </a:lvl1pPr>
            <a:lvl2pPr>
              <a:defRPr>
                <a:solidFill>
                  <a:schemeClr val="bg2">
                    <a:lumMod val="50000"/>
                  </a:schemeClr>
                </a:solidFill>
              </a:defRPr>
            </a:lvl2pPr>
            <a:lvl3pPr>
              <a:defRPr>
                <a:solidFill>
                  <a:schemeClr val="tx1">
                    <a:lumMod val="85000"/>
                    <a:lumOff val="15000"/>
                  </a:schemeClr>
                </a:solidFill>
              </a:defRPr>
            </a:lvl3pPr>
            <a:lvl4pPr>
              <a:defRPr>
                <a:solidFill>
                  <a:schemeClr val="bg2">
                    <a:lumMod val="50000"/>
                  </a:schemeClr>
                </a:solidFill>
              </a:defRPr>
            </a:lvl4pPr>
            <a:lvl5pPr>
              <a:defRPr>
                <a:solidFill>
                  <a:schemeClr val="tx1">
                    <a:lumMod val="85000"/>
                    <a:lumOff val="1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443121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T-Green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5" y="4482353"/>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378"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grpSp>
        <p:nvGrpSpPr>
          <p:cNvPr id="12" name="Group 11">
            <a:extLst>
              <a:ext uri="{FF2B5EF4-FFF2-40B4-BE49-F238E27FC236}">
                <a16:creationId xmlns:a16="http://schemas.microsoft.com/office/drawing/2014/main" id="{E8998E4E-3EA4-B44F-A912-3A8FB7326551}"/>
              </a:ext>
            </a:extLst>
          </p:cNvPr>
          <p:cNvGrpSpPr/>
          <p:nvPr userDrawn="1"/>
        </p:nvGrpSpPr>
        <p:grpSpPr>
          <a:xfrm flipH="1">
            <a:off x="0" y="5036821"/>
            <a:ext cx="9144000" cy="106679"/>
            <a:chOff x="0" y="0"/>
            <a:chExt cx="893017" cy="45719"/>
          </a:xfrm>
        </p:grpSpPr>
        <p:sp>
          <p:nvSpPr>
            <p:cNvPr id="13" name="Rectangle 12">
              <a:extLst>
                <a:ext uri="{FF2B5EF4-FFF2-40B4-BE49-F238E27FC236}">
                  <a16:creationId xmlns:a16="http://schemas.microsoft.com/office/drawing/2014/main" id="{B85F6CC9-27B3-8240-B786-31662FFA6583}"/>
                </a:ext>
              </a:extLst>
            </p:cNvPr>
            <p:cNvSpPr/>
            <p:nvPr userDrawn="1"/>
          </p:nvSpPr>
          <p:spPr>
            <a:xfrm>
              <a:off x="0" y="0"/>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378"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4" name="Rectangle 13">
              <a:extLst>
                <a:ext uri="{FF2B5EF4-FFF2-40B4-BE49-F238E27FC236}">
                  <a16:creationId xmlns:a16="http://schemas.microsoft.com/office/drawing/2014/main" id="{563CB397-A994-B34A-AE2E-80E26534F121}"/>
                </a:ext>
              </a:extLst>
            </p:cNvPr>
            <p:cNvSpPr/>
            <p:nvPr userDrawn="1"/>
          </p:nvSpPr>
          <p:spPr>
            <a:xfrm>
              <a:off x="551245" y="0"/>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378"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grpSp>
    </p:spTree>
    <p:extLst>
      <p:ext uri="{BB962C8B-B14F-4D97-AF65-F5344CB8AC3E}">
        <p14:creationId xmlns:p14="http://schemas.microsoft.com/office/powerpoint/2010/main" val="174981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68"/>
        <p:cNvGrpSpPr/>
        <p:nvPr/>
      </p:nvGrpSpPr>
      <p:grpSpPr>
        <a:xfrm>
          <a:off x="0" y="0"/>
          <a:ext cx="0" cy="0"/>
          <a:chOff x="0" y="0"/>
          <a:chExt cx="0" cy="0"/>
        </a:xfrm>
      </p:grpSpPr>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Calibri"/>
                <a:ea typeface="Calibri"/>
                <a:cs typeface="Calibri"/>
                <a:sym typeface="Calibri"/>
              </a:defRPr>
            </a:lvl1pPr>
            <a:lvl2pPr marL="0" marR="0" lvl="1" indent="0" algn="l" rtl="0">
              <a:spcBef>
                <a:spcPts val="0"/>
              </a:spcBef>
              <a:buNone/>
              <a:defRPr sz="1400">
                <a:solidFill>
                  <a:schemeClr val="dk1"/>
                </a:solidFill>
                <a:latin typeface="Calibri"/>
                <a:ea typeface="Calibri"/>
                <a:cs typeface="Calibri"/>
                <a:sym typeface="Calibri"/>
              </a:defRPr>
            </a:lvl2pPr>
            <a:lvl3pPr marL="0" marR="0" lvl="2" indent="0" algn="l" rtl="0">
              <a:spcBef>
                <a:spcPts val="0"/>
              </a:spcBef>
              <a:buNone/>
              <a:defRPr sz="1400">
                <a:solidFill>
                  <a:schemeClr val="dk1"/>
                </a:solidFill>
                <a:latin typeface="Calibri"/>
                <a:ea typeface="Calibri"/>
                <a:cs typeface="Calibri"/>
                <a:sym typeface="Calibri"/>
              </a:defRPr>
            </a:lvl3pPr>
            <a:lvl4pPr marL="0" marR="0" lvl="3" indent="0" algn="l" rtl="0">
              <a:spcBef>
                <a:spcPts val="0"/>
              </a:spcBef>
              <a:buNone/>
              <a:defRPr sz="1400">
                <a:solidFill>
                  <a:schemeClr val="dk1"/>
                </a:solidFill>
                <a:latin typeface="Calibri"/>
                <a:ea typeface="Calibri"/>
                <a:cs typeface="Calibri"/>
                <a:sym typeface="Calibri"/>
              </a:defRPr>
            </a:lvl4pPr>
            <a:lvl5pPr marL="0" marR="0" lvl="4" indent="0" algn="l" rtl="0">
              <a:spcBef>
                <a:spcPts val="0"/>
              </a:spcBef>
              <a:buNone/>
              <a:defRPr sz="1400">
                <a:solidFill>
                  <a:schemeClr val="dk1"/>
                </a:solidFill>
                <a:latin typeface="Calibri"/>
                <a:ea typeface="Calibri"/>
                <a:cs typeface="Calibri"/>
                <a:sym typeface="Calibri"/>
              </a:defRPr>
            </a:lvl5pPr>
            <a:lvl6pPr marL="0" marR="0" lvl="5" indent="0" algn="l" rtl="0">
              <a:spcBef>
                <a:spcPts val="0"/>
              </a:spcBef>
              <a:buNone/>
              <a:defRPr sz="1400">
                <a:solidFill>
                  <a:schemeClr val="dk1"/>
                </a:solidFill>
                <a:latin typeface="Calibri"/>
                <a:ea typeface="Calibri"/>
                <a:cs typeface="Calibri"/>
                <a:sym typeface="Calibri"/>
              </a:defRPr>
            </a:lvl6pPr>
            <a:lvl7pPr marL="0" marR="0" lvl="6" indent="0" algn="l" rtl="0">
              <a:spcBef>
                <a:spcPts val="0"/>
              </a:spcBef>
              <a:buNone/>
              <a:defRPr sz="1400">
                <a:solidFill>
                  <a:schemeClr val="dk1"/>
                </a:solidFill>
                <a:latin typeface="Calibri"/>
                <a:ea typeface="Calibri"/>
                <a:cs typeface="Calibri"/>
                <a:sym typeface="Calibri"/>
              </a:defRPr>
            </a:lvl7pPr>
            <a:lvl8pPr marL="0" marR="0" lvl="7" indent="0" algn="l" rtl="0">
              <a:spcBef>
                <a:spcPts val="0"/>
              </a:spcBef>
              <a:buNone/>
              <a:defRPr sz="1400">
                <a:solidFill>
                  <a:schemeClr val="dk1"/>
                </a:solidFill>
                <a:latin typeface="Calibri"/>
                <a:ea typeface="Calibri"/>
                <a:cs typeface="Calibri"/>
                <a:sym typeface="Calibri"/>
              </a:defRPr>
            </a:lvl8pPr>
            <a:lvl9pPr marL="0" marR="0" lvl="8" indent="0" algn="l" rtl="0">
              <a:spcBef>
                <a:spcPts val="0"/>
              </a:spcBef>
              <a:buNone/>
              <a:defRPr sz="14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2" name="Google Shape;72;p16"/>
          <p:cNvSpPr/>
          <p:nvPr/>
        </p:nvSpPr>
        <p:spPr>
          <a:xfrm>
            <a:off x="0" y="0"/>
            <a:ext cx="9144000" cy="1268016"/>
          </a:xfrm>
          <a:prstGeom prst="rect">
            <a:avLst/>
          </a:prstGeom>
          <a:solidFill>
            <a:srgbClr val="2B2B2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73" name="Google Shape;73;p16"/>
          <p:cNvSpPr/>
          <p:nvPr/>
        </p:nvSpPr>
        <p:spPr>
          <a:xfrm>
            <a:off x="0" y="1319575"/>
            <a:ext cx="9144000" cy="3823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74" name="Google Shape;74;p16" descr="A picture containing drawing&#10;&#10;Description automatically generated"/>
          <p:cNvPicPr preferRelativeResize="0"/>
          <p:nvPr/>
        </p:nvPicPr>
        <p:blipFill rotWithShape="1">
          <a:blip r:embed="rId2">
            <a:alphaModFix/>
          </a:blip>
          <a:srcRect/>
          <a:stretch/>
        </p:blipFill>
        <p:spPr>
          <a:xfrm>
            <a:off x="200234" y="-4170"/>
            <a:ext cx="2708206" cy="1197386"/>
          </a:xfrm>
          <a:prstGeom prst="rect">
            <a:avLst/>
          </a:prstGeom>
          <a:noFill/>
          <a:ln>
            <a:noFill/>
          </a:ln>
        </p:spPr>
      </p:pic>
      <p:sp>
        <p:nvSpPr>
          <p:cNvPr id="75" name="Google Shape;75;p16"/>
          <p:cNvSpPr txBox="1">
            <a:spLocks noGrp="1"/>
          </p:cNvSpPr>
          <p:nvPr>
            <p:ph type="ctrTitle"/>
          </p:nvPr>
        </p:nvSpPr>
        <p:spPr>
          <a:xfrm>
            <a:off x="393839" y="1580788"/>
            <a:ext cx="8356325" cy="1790700"/>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4500"/>
              <a:buFont typeface="Avenir"/>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a:p>
        </p:txBody>
      </p:sp>
      <p:sp>
        <p:nvSpPr>
          <p:cNvPr id="76" name="Google Shape;76;p16"/>
          <p:cNvSpPr txBox="1">
            <a:spLocks noGrp="1"/>
          </p:cNvSpPr>
          <p:nvPr>
            <p:ph type="subTitle" idx="1"/>
          </p:nvPr>
        </p:nvSpPr>
        <p:spPr>
          <a:xfrm>
            <a:off x="393838" y="3423047"/>
            <a:ext cx="7607162" cy="1241822"/>
          </a:xfrm>
          <a:prstGeom prst="rect">
            <a:avLst/>
          </a:prstGeom>
          <a:noFill/>
          <a:ln>
            <a:noFill/>
          </a:ln>
        </p:spPr>
        <p:txBody>
          <a:bodyPr spcFirstLastPara="1" wrap="square" lIns="0" tIns="34275" rIns="68575" bIns="34275" anchor="t" anchorCtr="0">
            <a:noAutofit/>
          </a:bodyPr>
          <a:lstStyle>
            <a:lvl1pPr lvl="0" algn="l">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r>
              <a:rPr lang="en-US"/>
              <a:t>Click to edit Master subtitle style</a:t>
            </a:r>
            <a:endParaRPr/>
          </a:p>
        </p:txBody>
      </p:sp>
      <p:sp>
        <p:nvSpPr>
          <p:cNvPr id="77" name="Google Shape;77;p16"/>
          <p:cNvSpPr txBox="1"/>
          <p:nvPr/>
        </p:nvSpPr>
        <p:spPr>
          <a:xfrm>
            <a:off x="3108671" y="588121"/>
            <a:ext cx="5627826" cy="27699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400" b="0" i="0">
                <a:solidFill>
                  <a:schemeClr val="lt1"/>
                </a:solidFill>
                <a:latin typeface="Avenir"/>
                <a:ea typeface="Avenir"/>
                <a:cs typeface="Avenir"/>
                <a:sym typeface="Avenir"/>
              </a:rPr>
              <a:t>Master Software at Scale</a:t>
            </a:r>
            <a:endParaRPr sz="1100" b="0" i="0">
              <a:solidFill>
                <a:schemeClr val="lt1"/>
              </a:solidFill>
              <a:latin typeface="Avenir"/>
              <a:ea typeface="Avenir"/>
              <a:cs typeface="Avenir"/>
              <a:sym typeface="Avenir"/>
            </a:endParaRPr>
          </a:p>
        </p:txBody>
      </p:sp>
      <p:sp>
        <p:nvSpPr>
          <p:cNvPr id="78" name="Google Shape;78;p16"/>
          <p:cNvSpPr txBox="1"/>
          <p:nvPr/>
        </p:nvSpPr>
        <p:spPr>
          <a:xfrm>
            <a:off x="6721969" y="4811851"/>
            <a:ext cx="2159231" cy="161583"/>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600" b="0" i="0">
                <a:solidFill>
                  <a:schemeClr val="lt1"/>
                </a:solidFill>
                <a:latin typeface="Calibri"/>
                <a:ea typeface="Calibri"/>
                <a:cs typeface="Calibri"/>
                <a:sym typeface="Calibri"/>
              </a:rPr>
              <a:t>© </a:t>
            </a:r>
            <a:r>
              <a:rPr lang="en" sz="500" b="0" i="0">
                <a:solidFill>
                  <a:schemeClr val="lt1"/>
                </a:solidFill>
                <a:latin typeface="Calibri"/>
                <a:ea typeface="Calibri"/>
                <a:cs typeface="Calibri"/>
                <a:sym typeface="Calibri"/>
              </a:rPr>
              <a:t>2020</a:t>
            </a:r>
            <a:r>
              <a:rPr lang="en" sz="600" b="0" i="0">
                <a:solidFill>
                  <a:schemeClr val="lt1"/>
                </a:solidFill>
                <a:latin typeface="Calibri"/>
                <a:ea typeface="Calibri"/>
                <a:cs typeface="Calibri"/>
                <a:sym typeface="Calibri"/>
              </a:rPr>
              <a:t> Tasktop Technologies Incorporated.</a:t>
            </a:r>
            <a:endParaRPr sz="600" b="0" i="0">
              <a:solidFill>
                <a:schemeClr val="lt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T-Light Blank Slide">
  <p:cSld name="TT-Light Blank Slide">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624766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293204" y="13690"/>
            <a:ext cx="8510380" cy="994172"/>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dk1"/>
              </a:buClr>
              <a:buSzPts val="1400"/>
              <a:buNone/>
              <a:defRPr sz="2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dirty="0"/>
          </a:p>
        </p:txBody>
      </p:sp>
      <p:sp>
        <p:nvSpPr>
          <p:cNvPr id="81" name="Google Shape;81;p17"/>
          <p:cNvSpPr txBox="1">
            <a:spLocks noGrp="1"/>
          </p:cNvSpPr>
          <p:nvPr>
            <p:ph type="body" idx="1"/>
          </p:nvPr>
        </p:nvSpPr>
        <p:spPr>
          <a:xfrm>
            <a:off x="293204" y="1120568"/>
            <a:ext cx="8510380" cy="3263504"/>
          </a:xfrm>
          <a:prstGeom prst="rect">
            <a:avLst/>
          </a:prstGeom>
          <a:noFill/>
          <a:ln>
            <a:noFill/>
          </a:ln>
        </p:spPr>
        <p:txBody>
          <a:bodyPr spcFirstLastPara="1" wrap="square" lIns="0"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82" name="Google Shape;82;p17"/>
          <p:cNvSpPr/>
          <p:nvPr/>
        </p:nvSpPr>
        <p:spPr>
          <a:xfrm>
            <a:off x="0" y="4499234"/>
            <a:ext cx="9144000" cy="644266"/>
          </a:xfrm>
          <a:prstGeom prst="rect">
            <a:avLst/>
          </a:prstGeom>
          <a:solidFill>
            <a:srgbClr val="2B2B2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83" name="Google Shape;83;p17"/>
          <p:cNvSpPr txBox="1"/>
          <p:nvPr/>
        </p:nvSpPr>
        <p:spPr>
          <a:xfrm>
            <a:off x="218662" y="4710013"/>
            <a:ext cx="5627826" cy="2077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0" i="0">
                <a:solidFill>
                  <a:schemeClr val="lt1"/>
                </a:solidFill>
                <a:latin typeface="Avenir"/>
                <a:ea typeface="Avenir"/>
                <a:cs typeface="Avenir"/>
                <a:sym typeface="Avenir"/>
              </a:rPr>
              <a:t>Master Software at Scale</a:t>
            </a:r>
            <a:endParaRPr sz="900" b="0" i="0">
              <a:solidFill>
                <a:schemeClr val="lt1"/>
              </a:solidFill>
              <a:latin typeface="Avenir"/>
              <a:ea typeface="Avenir"/>
              <a:cs typeface="Avenir"/>
              <a:sym typeface="Avenir"/>
            </a:endParaRPr>
          </a:p>
        </p:txBody>
      </p:sp>
      <p:sp>
        <p:nvSpPr>
          <p:cNvPr id="84" name="Google Shape;84;p17"/>
          <p:cNvSpPr txBox="1"/>
          <p:nvPr/>
        </p:nvSpPr>
        <p:spPr>
          <a:xfrm>
            <a:off x="218663" y="4836970"/>
            <a:ext cx="2159231"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a:solidFill>
                  <a:schemeClr val="lt1"/>
                </a:solidFill>
                <a:latin typeface="Calibri"/>
                <a:ea typeface="Calibri"/>
                <a:cs typeface="Calibri"/>
                <a:sym typeface="Calibri"/>
              </a:rPr>
              <a:t>© </a:t>
            </a:r>
            <a:r>
              <a:rPr lang="en" sz="500" b="0" i="0">
                <a:solidFill>
                  <a:schemeClr val="lt1"/>
                </a:solidFill>
                <a:latin typeface="Calibri"/>
                <a:ea typeface="Calibri"/>
                <a:cs typeface="Calibri"/>
                <a:sym typeface="Calibri"/>
              </a:rPr>
              <a:t>2020</a:t>
            </a:r>
            <a:r>
              <a:rPr lang="en" sz="600" b="0" i="0">
                <a:solidFill>
                  <a:schemeClr val="lt1"/>
                </a:solidFill>
                <a:latin typeface="Calibri"/>
                <a:ea typeface="Calibri"/>
                <a:cs typeface="Calibri"/>
                <a:sym typeface="Calibri"/>
              </a:rPr>
              <a:t> Tasktop</a:t>
            </a:r>
            <a:endParaRPr sz="600" b="0" i="0">
              <a:solidFill>
                <a:schemeClr val="lt1"/>
              </a:solidFill>
              <a:latin typeface="Calibri"/>
              <a:ea typeface="Calibri"/>
              <a:cs typeface="Calibri"/>
              <a:sym typeface="Calibri"/>
            </a:endParaRPr>
          </a:p>
        </p:txBody>
      </p:sp>
      <p:pic>
        <p:nvPicPr>
          <p:cNvPr id="85" name="Google Shape;85;p17" descr="A picture containing drawing&#10;&#10;Description automatically generated"/>
          <p:cNvPicPr preferRelativeResize="0"/>
          <p:nvPr/>
        </p:nvPicPr>
        <p:blipFill rotWithShape="1">
          <a:blip r:embed="rId2">
            <a:alphaModFix/>
          </a:blip>
          <a:srcRect/>
          <a:stretch/>
        </p:blipFill>
        <p:spPr>
          <a:xfrm>
            <a:off x="7337243" y="4453337"/>
            <a:ext cx="1588094" cy="7021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93204" y="0"/>
            <a:ext cx="8510380" cy="994172"/>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dk1"/>
              </a:buClr>
              <a:buSzPts val="1400"/>
              <a:buNone/>
              <a:defRPr sz="2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a:p>
        </p:txBody>
      </p:sp>
      <p:sp>
        <p:nvSpPr>
          <p:cNvPr id="88" name="Google Shape;88;p18"/>
          <p:cNvSpPr txBox="1">
            <a:spLocks noGrp="1"/>
          </p:cNvSpPr>
          <p:nvPr>
            <p:ph type="body" idx="1"/>
          </p:nvPr>
        </p:nvSpPr>
        <p:spPr>
          <a:xfrm>
            <a:off x="293204" y="1369219"/>
            <a:ext cx="8510380" cy="3263504"/>
          </a:xfrm>
          <a:prstGeom prst="rect">
            <a:avLst/>
          </a:prstGeom>
          <a:noFill/>
          <a:ln>
            <a:noFill/>
          </a:ln>
        </p:spPr>
        <p:txBody>
          <a:bodyPr spcFirstLastPara="1" wrap="square" lIns="0"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293204" y="0"/>
            <a:ext cx="8510380" cy="994172"/>
          </a:xfrm>
          <a:prstGeom prst="rect">
            <a:avLst/>
          </a:prstGeom>
          <a:noFill/>
          <a:ln>
            <a:noFill/>
          </a:ln>
        </p:spPr>
        <p:txBody>
          <a:bodyPr spcFirstLastPara="1" wrap="square" lIns="0" tIns="34275" rIns="68575" bIns="34275" anchor="ctr" anchorCtr="0">
            <a:noAutofit/>
          </a:bodyPr>
          <a:lstStyle>
            <a:lvl1pPr lvl="0" algn="l">
              <a:lnSpc>
                <a:spcPct val="90000"/>
              </a:lnSpc>
              <a:spcBef>
                <a:spcPts val="0"/>
              </a:spcBef>
              <a:spcAft>
                <a:spcPts val="0"/>
              </a:spcAft>
              <a:buClr>
                <a:schemeClr val="dk1"/>
              </a:buClr>
              <a:buSzPts val="1400"/>
              <a:buNone/>
              <a:defRPr sz="2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t with Caption" type="objTx">
  <p:cSld name="OBJECT_WITH_CAPTION_TEXT">
    <p:spTree>
      <p:nvGrpSpPr>
        <p:cNvPr id="1" name="Shape 91"/>
        <p:cNvGrpSpPr/>
        <p:nvPr/>
      </p:nvGrpSpPr>
      <p:grpSpPr>
        <a:xfrm>
          <a:off x="0" y="0"/>
          <a:ext cx="0" cy="0"/>
          <a:chOff x="0" y="0"/>
          <a:chExt cx="0" cy="0"/>
        </a:xfrm>
      </p:grpSpPr>
      <p:sp>
        <p:nvSpPr>
          <p:cNvPr id="92" name="Google Shape;92;p20"/>
          <p:cNvSpPr/>
          <p:nvPr/>
        </p:nvSpPr>
        <p:spPr>
          <a:xfrm>
            <a:off x="314377" y="305628"/>
            <a:ext cx="3069898" cy="4330976"/>
          </a:xfrm>
          <a:prstGeom prst="rect">
            <a:avLst/>
          </a:prstGeom>
          <a:solidFill>
            <a:srgbClr val="2B2B2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sp>
        <p:nvSpPr>
          <p:cNvPr id="93" name="Google Shape;93;p20"/>
          <p:cNvSpPr txBox="1">
            <a:spLocks noGrp="1"/>
          </p:cNvSpPr>
          <p:nvPr>
            <p:ph type="title"/>
          </p:nvPr>
        </p:nvSpPr>
        <p:spPr>
          <a:xfrm>
            <a:off x="530114" y="506897"/>
            <a:ext cx="2675257" cy="1756686"/>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lt1"/>
              </a:buClr>
              <a:buSzPts val="3300"/>
              <a:buFont typeface="Avenir"/>
              <a:buNone/>
              <a:defRPr sz="2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r>
              <a:rPr lang="en-US"/>
              <a:t>Click to edit Master title style</a:t>
            </a:r>
            <a:endParaRPr dirty="0"/>
          </a:p>
        </p:txBody>
      </p:sp>
      <p:sp>
        <p:nvSpPr>
          <p:cNvPr id="94" name="Google Shape;94;p20"/>
          <p:cNvSpPr txBox="1">
            <a:spLocks noGrp="1"/>
          </p:cNvSpPr>
          <p:nvPr>
            <p:ph type="body" idx="1"/>
          </p:nvPr>
        </p:nvSpPr>
        <p:spPr>
          <a:xfrm>
            <a:off x="3674993" y="506897"/>
            <a:ext cx="5068957" cy="4129707"/>
          </a:xfrm>
          <a:prstGeom prst="rect">
            <a:avLst/>
          </a:prstGeom>
          <a:noFill/>
          <a:ln>
            <a:noFill/>
          </a:ln>
        </p:spPr>
        <p:txBody>
          <a:bodyPr spcFirstLastPara="1" wrap="square" lIns="0"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pPr lvl="0"/>
            <a:r>
              <a:rPr lang="en-US"/>
              <a:t>Click to edit Master text styles</a:t>
            </a:r>
          </a:p>
        </p:txBody>
      </p:sp>
      <p:sp>
        <p:nvSpPr>
          <p:cNvPr id="95" name="Google Shape;95;p20"/>
          <p:cNvSpPr txBox="1">
            <a:spLocks noGrp="1"/>
          </p:cNvSpPr>
          <p:nvPr>
            <p:ph type="body" idx="2"/>
          </p:nvPr>
        </p:nvSpPr>
        <p:spPr>
          <a:xfrm>
            <a:off x="530114" y="2358638"/>
            <a:ext cx="2675257" cy="1949235"/>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solidFill>
                  <a:schemeClr val="lt1"/>
                </a:solidFill>
              </a:defRPr>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T-Light Blank Slide">
  <p:cSld name="TT-Light Blank Slide">
    <p:spTree>
      <p:nvGrpSpPr>
        <p:cNvPr id="1" name="Shape 10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T-Light Any Questions slide">
  <p:cSld name="TT-Light Any Questions slide">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95345" y="4033054"/>
            <a:ext cx="8963593" cy="507207"/>
          </a:xfrm>
          <a:prstGeom prst="rect">
            <a:avLst/>
          </a:prstGeom>
          <a:noFill/>
          <a:ln>
            <a:noFill/>
          </a:ln>
        </p:spPr>
        <p:txBody>
          <a:bodyPr spcFirstLastPara="1" wrap="square" lIns="68575" tIns="34275" rIns="68575" bIns="34275" anchor="ctr" anchorCtr="0">
            <a:noAutofit/>
          </a:bodyPr>
          <a:lstStyle>
            <a:lvl1pPr marR="0" lvl="0" algn="l">
              <a:lnSpc>
                <a:spcPct val="85000"/>
              </a:lnSpc>
              <a:spcBef>
                <a:spcPts val="0"/>
              </a:spcBef>
              <a:spcAft>
                <a:spcPts val="0"/>
              </a:spcAft>
              <a:buClr>
                <a:schemeClr val="lt1"/>
              </a:buClr>
              <a:buSzPts val="1100"/>
              <a:buFont typeface="Arial"/>
              <a:buNone/>
              <a:defRPr sz="2800" b="1" i="0" u="none" strike="noStrike" cap="none">
                <a:solidFill>
                  <a:schemeClr val="lt1"/>
                </a:solidFill>
                <a:latin typeface="Arial"/>
                <a:ea typeface="Arial"/>
                <a:cs typeface="Arial"/>
                <a:sym typeface="Arial"/>
              </a:defRPr>
            </a:lvl1pPr>
            <a:lvl2pPr marR="0" lvl="1" algn="ctr">
              <a:lnSpc>
                <a:spcPct val="85000"/>
              </a:lnSpc>
              <a:spcBef>
                <a:spcPts val="0"/>
              </a:spcBef>
              <a:spcAft>
                <a:spcPts val="0"/>
              </a:spcAft>
              <a:buClr>
                <a:srgbClr val="F5F7FB"/>
              </a:buClr>
              <a:buSzPts val="1100"/>
              <a:buFont typeface="Century Gothic"/>
              <a:buNone/>
              <a:defRPr sz="3700" b="1" i="0" u="none" strike="noStrike" cap="none">
                <a:solidFill>
                  <a:srgbClr val="F5F7FB"/>
                </a:solidFill>
                <a:latin typeface="Century Gothic"/>
                <a:ea typeface="Century Gothic"/>
                <a:cs typeface="Century Gothic"/>
                <a:sym typeface="Century Gothic"/>
              </a:defRPr>
            </a:lvl2pPr>
            <a:lvl3pPr marR="0" lvl="2" algn="ctr">
              <a:lnSpc>
                <a:spcPct val="85000"/>
              </a:lnSpc>
              <a:spcBef>
                <a:spcPts val="0"/>
              </a:spcBef>
              <a:spcAft>
                <a:spcPts val="0"/>
              </a:spcAft>
              <a:buClr>
                <a:srgbClr val="F5F7FB"/>
              </a:buClr>
              <a:buSzPts val="1100"/>
              <a:buFont typeface="Century Gothic"/>
              <a:buNone/>
              <a:defRPr sz="3700" b="1" i="0" u="none" strike="noStrike" cap="none">
                <a:solidFill>
                  <a:srgbClr val="F5F7FB"/>
                </a:solidFill>
                <a:latin typeface="Century Gothic"/>
                <a:ea typeface="Century Gothic"/>
                <a:cs typeface="Century Gothic"/>
                <a:sym typeface="Century Gothic"/>
              </a:defRPr>
            </a:lvl3pPr>
            <a:lvl4pPr marR="0" lvl="3" algn="ctr">
              <a:lnSpc>
                <a:spcPct val="85000"/>
              </a:lnSpc>
              <a:spcBef>
                <a:spcPts val="0"/>
              </a:spcBef>
              <a:spcAft>
                <a:spcPts val="0"/>
              </a:spcAft>
              <a:buClr>
                <a:srgbClr val="F5F7FB"/>
              </a:buClr>
              <a:buSzPts val="1100"/>
              <a:buFont typeface="Century Gothic"/>
              <a:buNone/>
              <a:defRPr sz="3700" b="1" i="0" u="none" strike="noStrike" cap="none">
                <a:solidFill>
                  <a:srgbClr val="F5F7FB"/>
                </a:solidFill>
                <a:latin typeface="Century Gothic"/>
                <a:ea typeface="Century Gothic"/>
                <a:cs typeface="Century Gothic"/>
                <a:sym typeface="Century Gothic"/>
              </a:defRPr>
            </a:lvl4pPr>
            <a:lvl5pPr marR="0" lvl="4" algn="ctr">
              <a:lnSpc>
                <a:spcPct val="85000"/>
              </a:lnSpc>
              <a:spcBef>
                <a:spcPts val="0"/>
              </a:spcBef>
              <a:spcAft>
                <a:spcPts val="0"/>
              </a:spcAft>
              <a:buClr>
                <a:srgbClr val="F5F7FB"/>
              </a:buClr>
              <a:buSzPts val="1100"/>
              <a:buFont typeface="Century Gothic"/>
              <a:buNone/>
              <a:defRPr sz="3700" b="1" i="0" u="none" strike="noStrike" cap="none">
                <a:solidFill>
                  <a:srgbClr val="F5F7FB"/>
                </a:solidFill>
                <a:latin typeface="Century Gothic"/>
                <a:ea typeface="Century Gothic"/>
                <a:cs typeface="Century Gothic"/>
                <a:sym typeface="Century Gothic"/>
              </a:defRPr>
            </a:lvl5pPr>
            <a:lvl6pPr marR="0" lvl="5" algn="ctr">
              <a:lnSpc>
                <a:spcPct val="85000"/>
              </a:lnSpc>
              <a:spcBef>
                <a:spcPts val="0"/>
              </a:spcBef>
              <a:spcAft>
                <a:spcPts val="0"/>
              </a:spcAft>
              <a:buClr>
                <a:srgbClr val="535454"/>
              </a:buClr>
              <a:buSzPts val="1100"/>
              <a:buFont typeface="Century Gothic"/>
              <a:buNone/>
              <a:defRPr sz="3700" b="1" i="0" u="none" strike="noStrike" cap="none">
                <a:solidFill>
                  <a:srgbClr val="535454"/>
                </a:solidFill>
                <a:latin typeface="Century Gothic"/>
                <a:ea typeface="Century Gothic"/>
                <a:cs typeface="Century Gothic"/>
                <a:sym typeface="Century Gothic"/>
              </a:defRPr>
            </a:lvl6pPr>
            <a:lvl7pPr marR="0" lvl="6" algn="ctr">
              <a:lnSpc>
                <a:spcPct val="85000"/>
              </a:lnSpc>
              <a:spcBef>
                <a:spcPts val="0"/>
              </a:spcBef>
              <a:spcAft>
                <a:spcPts val="0"/>
              </a:spcAft>
              <a:buClr>
                <a:srgbClr val="535454"/>
              </a:buClr>
              <a:buSzPts val="1100"/>
              <a:buFont typeface="Century Gothic"/>
              <a:buNone/>
              <a:defRPr sz="3700" b="1" i="0" u="none" strike="noStrike" cap="none">
                <a:solidFill>
                  <a:srgbClr val="535454"/>
                </a:solidFill>
                <a:latin typeface="Century Gothic"/>
                <a:ea typeface="Century Gothic"/>
                <a:cs typeface="Century Gothic"/>
                <a:sym typeface="Century Gothic"/>
              </a:defRPr>
            </a:lvl7pPr>
            <a:lvl8pPr marR="0" lvl="7" algn="ctr">
              <a:lnSpc>
                <a:spcPct val="85000"/>
              </a:lnSpc>
              <a:spcBef>
                <a:spcPts val="0"/>
              </a:spcBef>
              <a:spcAft>
                <a:spcPts val="0"/>
              </a:spcAft>
              <a:buClr>
                <a:srgbClr val="535454"/>
              </a:buClr>
              <a:buSzPts val="1100"/>
              <a:buFont typeface="Century Gothic"/>
              <a:buNone/>
              <a:defRPr sz="3700" b="1" i="0" u="none" strike="noStrike" cap="none">
                <a:solidFill>
                  <a:srgbClr val="535454"/>
                </a:solidFill>
                <a:latin typeface="Century Gothic"/>
                <a:ea typeface="Century Gothic"/>
                <a:cs typeface="Century Gothic"/>
                <a:sym typeface="Century Gothic"/>
              </a:defRPr>
            </a:lvl8pPr>
            <a:lvl9pPr marR="0" lvl="8" algn="ctr">
              <a:lnSpc>
                <a:spcPct val="85000"/>
              </a:lnSpc>
              <a:spcBef>
                <a:spcPts val="0"/>
              </a:spcBef>
              <a:spcAft>
                <a:spcPts val="0"/>
              </a:spcAft>
              <a:buClr>
                <a:srgbClr val="535454"/>
              </a:buClr>
              <a:buSzPts val="1100"/>
              <a:buFont typeface="Century Gothic"/>
              <a:buNone/>
              <a:defRPr sz="3700" b="1" i="0" u="none" strike="noStrike" cap="none">
                <a:solidFill>
                  <a:srgbClr val="535454"/>
                </a:solidFill>
                <a:latin typeface="Century Gothic"/>
                <a:ea typeface="Century Gothic"/>
                <a:cs typeface="Century Gothic"/>
                <a:sym typeface="Century Gothic"/>
              </a:defRPr>
            </a:lvl9pPr>
          </a:lstStyle>
          <a:p>
            <a:r>
              <a:rPr lang="en-US"/>
              <a:t>Click to edit Master title style</a:t>
            </a:r>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93204" y="273844"/>
            <a:ext cx="8510380" cy="994172"/>
          </a:xfrm>
          <a:prstGeom prst="rect">
            <a:avLst/>
          </a:prstGeom>
          <a:noFill/>
          <a:ln>
            <a:noFill/>
          </a:ln>
        </p:spPr>
        <p:txBody>
          <a:bodyPr spcFirstLastPara="1" wrap="square" lIns="0" tIns="34275" rIns="68575" bIns="34275" anchor="ctr" anchorCtr="0">
            <a:noAutofit/>
          </a:bodyPr>
          <a:lstStyle>
            <a:lvl1pPr marR="0" lvl="0" algn="l" rtl="0">
              <a:lnSpc>
                <a:spcPct val="90000"/>
              </a:lnSpc>
              <a:spcBef>
                <a:spcPts val="0"/>
              </a:spcBef>
              <a:spcAft>
                <a:spcPts val="0"/>
              </a:spcAft>
              <a:buClr>
                <a:schemeClr val="dk1"/>
              </a:buClr>
              <a:buSzPts val="3300"/>
              <a:buFont typeface="Avenir"/>
              <a:buNone/>
              <a:defRPr sz="3300" b="0" i="0" u="none" strike="noStrike" cap="none">
                <a:solidFill>
                  <a:schemeClr val="dk1"/>
                </a:solidFill>
                <a:latin typeface="Avenir"/>
                <a:ea typeface="Avenir"/>
                <a:cs typeface="Avenir"/>
                <a:sym typeface="Avenir"/>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293204" y="1369219"/>
            <a:ext cx="8510380" cy="3263504"/>
          </a:xfrm>
          <a:prstGeom prst="rect">
            <a:avLst/>
          </a:prstGeom>
          <a:noFill/>
          <a:ln>
            <a:noFill/>
          </a:ln>
        </p:spPr>
        <p:txBody>
          <a:bodyPr spcFirstLastPara="1" wrap="square" lIns="0"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pic>
        <p:nvPicPr>
          <p:cNvPr id="53" name="Google Shape;53;p13" descr="A picture containing drawing, food&#10;&#10;Description automatically generated"/>
          <p:cNvPicPr preferRelativeResize="0"/>
          <p:nvPr/>
        </p:nvPicPr>
        <p:blipFill rotWithShape="1">
          <a:blip r:embed="rId18">
            <a:alphaModFix/>
          </a:blip>
          <a:srcRect/>
          <a:stretch/>
        </p:blipFill>
        <p:spPr>
          <a:xfrm>
            <a:off x="7387189" y="4495693"/>
            <a:ext cx="1577667" cy="697538"/>
          </a:xfrm>
          <a:prstGeom prst="rect">
            <a:avLst/>
          </a:prstGeom>
          <a:noFill/>
          <a:ln>
            <a:noFill/>
          </a:ln>
        </p:spPr>
      </p:pic>
      <p:sp>
        <p:nvSpPr>
          <p:cNvPr id="54" name="Google Shape;54;p13"/>
          <p:cNvSpPr txBox="1"/>
          <p:nvPr/>
        </p:nvSpPr>
        <p:spPr>
          <a:xfrm>
            <a:off x="223870" y="4728105"/>
            <a:ext cx="5627826" cy="17312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700" b="0" i="0" u="none" strike="noStrike" cap="none">
                <a:solidFill>
                  <a:schemeClr val="accent6"/>
                </a:solidFill>
                <a:latin typeface="Avenir"/>
                <a:ea typeface="Avenir"/>
                <a:cs typeface="Avenir"/>
                <a:sym typeface="Avenir"/>
              </a:rPr>
              <a:t>Master Software at Scale</a:t>
            </a:r>
            <a:endParaRPr sz="700" b="0" i="0" u="none" strike="noStrike" cap="none">
              <a:solidFill>
                <a:schemeClr val="accent6"/>
              </a:solidFill>
              <a:latin typeface="Avenir"/>
              <a:ea typeface="Avenir"/>
              <a:cs typeface="Avenir"/>
              <a:sym typeface="Avenir"/>
            </a:endParaRPr>
          </a:p>
        </p:txBody>
      </p:sp>
      <p:sp>
        <p:nvSpPr>
          <p:cNvPr id="55" name="Google Shape;55;p13"/>
          <p:cNvSpPr txBox="1"/>
          <p:nvPr/>
        </p:nvSpPr>
        <p:spPr>
          <a:xfrm>
            <a:off x="223870" y="4844462"/>
            <a:ext cx="2159231" cy="16158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u="none" strike="noStrike" cap="none">
                <a:solidFill>
                  <a:schemeClr val="accent6"/>
                </a:solidFill>
                <a:latin typeface="Calibri"/>
                <a:ea typeface="Calibri"/>
                <a:cs typeface="Calibri"/>
                <a:sym typeface="Calibri"/>
              </a:rPr>
              <a:t>© </a:t>
            </a:r>
            <a:r>
              <a:rPr lang="en" sz="500" b="0" i="0" u="none" strike="noStrike" cap="none">
                <a:solidFill>
                  <a:schemeClr val="accent6"/>
                </a:solidFill>
                <a:latin typeface="Calibri"/>
                <a:ea typeface="Calibri"/>
                <a:cs typeface="Calibri"/>
                <a:sym typeface="Calibri"/>
              </a:rPr>
              <a:t>2020</a:t>
            </a:r>
            <a:r>
              <a:rPr lang="en" sz="600" b="0" i="0" u="none" strike="noStrike" cap="none">
                <a:solidFill>
                  <a:schemeClr val="accent6"/>
                </a:solidFill>
                <a:latin typeface="Calibri"/>
                <a:ea typeface="Calibri"/>
                <a:cs typeface="Calibri"/>
                <a:sym typeface="Calibri"/>
              </a:rPr>
              <a:t> Tasktop</a:t>
            </a:r>
            <a:endParaRPr sz="600" b="0" i="0" u="none" strike="noStrike" cap="none">
              <a:solidFill>
                <a:schemeClr val="accent6"/>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2" r:id="rId11"/>
    <p:sldLayoutId id="2147483673" r:id="rId12"/>
    <p:sldLayoutId id="2147483674" r:id="rId13"/>
    <p:sldLayoutId id="2147483675" r:id="rId14"/>
    <p:sldLayoutId id="2147483691" r:id="rId15"/>
    <p:sldLayoutId id="2147483692" r:id="rId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14000"/>
        </a:lnSpc>
        <a:spcBef>
          <a:spcPts val="60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98AB3-0BBA-764E-B906-B7AE6E36AA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31B347-81BC-8A47-88D9-93530CF1BE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48DFD8-CEDB-F645-BBA2-70025BF3199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0DAD75-CC6B-284C-913B-38A6C5B6EB0C}" type="datetimeFigureOut">
              <a:rPr lang="en-US" smtClean="0"/>
              <a:t>9/30/20</a:t>
            </a:fld>
            <a:endParaRPr lang="en-US"/>
          </a:p>
        </p:txBody>
      </p:sp>
      <p:sp>
        <p:nvSpPr>
          <p:cNvPr id="5" name="Footer Placeholder 4">
            <a:extLst>
              <a:ext uri="{FF2B5EF4-FFF2-40B4-BE49-F238E27FC236}">
                <a16:creationId xmlns:a16="http://schemas.microsoft.com/office/drawing/2014/main" id="{FB1F586A-E16E-C843-9A90-B7BA05994D6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B2BF3E-8F02-3042-AF21-25E04DD9FBA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C45DB66-65B5-C341-9659-C6EE4028E319}" type="slidenum">
              <a:rPr lang="en-US" smtClean="0"/>
              <a:t>‹#›</a:t>
            </a:fld>
            <a:endParaRPr lang="en-US"/>
          </a:p>
        </p:txBody>
      </p:sp>
    </p:spTree>
    <p:extLst>
      <p:ext uri="{BB962C8B-B14F-4D97-AF65-F5344CB8AC3E}">
        <p14:creationId xmlns:p14="http://schemas.microsoft.com/office/powerpoint/2010/main" val="37261827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0.svg"/><Relationship Id="rId3" Type="http://schemas.openxmlformats.org/officeDocument/2006/relationships/image" Target="../media/image21.emf"/><Relationship Id="rId7" Type="http://schemas.openxmlformats.org/officeDocument/2006/relationships/image" Target="../media/image25.sv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0.svg"/><Relationship Id="rId3" Type="http://schemas.openxmlformats.org/officeDocument/2006/relationships/image" Target="../media/image21.emf"/><Relationship Id="rId7" Type="http://schemas.openxmlformats.org/officeDocument/2006/relationships/image" Target="../media/image25.svg"/><Relationship Id="rId12"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32.sv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1.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Layout" Target="../diagrams/layout6.xml"/><Relationship Id="rId3" Type="http://schemas.openxmlformats.org/officeDocument/2006/relationships/image" Target="../media/image21.emf"/><Relationship Id="rId7" Type="http://schemas.openxmlformats.org/officeDocument/2006/relationships/image" Target="../media/image25.svg"/><Relationship Id="rId12" Type="http://schemas.openxmlformats.org/officeDocument/2006/relationships/diagramData" Target="../diagrams/data6.xml"/><Relationship Id="rId2" Type="http://schemas.openxmlformats.org/officeDocument/2006/relationships/notesSlide" Target="../notesSlides/notesSlide14.xml"/><Relationship Id="rId16" Type="http://schemas.microsoft.com/office/2007/relationships/diagramDrawing" Target="../diagrams/drawing6.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diagramColors" Target="../diagrams/colors6.xml"/><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sv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4.sv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1584193" TargetMode="External"/><Relationship Id="rId2" Type="http://schemas.openxmlformats.org/officeDocument/2006/relationships/image" Target="../media/image6.jpg!d"/><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hart" Target="../charts/chart4.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creativecommons.org/licenses/by/3.0/" TargetMode="External"/><Relationship Id="rId4" Type="http://schemas.openxmlformats.org/officeDocument/2006/relationships/hyperlink" Target="https://www.flickr.com/photos/morville/4064815264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5"/>
          <p:cNvSpPr txBox="1">
            <a:spLocks noGrp="1"/>
          </p:cNvSpPr>
          <p:nvPr>
            <p:ph type="ctrTitle"/>
          </p:nvPr>
        </p:nvSpPr>
        <p:spPr>
          <a:xfrm>
            <a:off x="5198418" y="1401054"/>
            <a:ext cx="3793915" cy="2889205"/>
          </a:xfrm>
          <a:prstGeom prst="rect">
            <a:avLst/>
          </a:prstGeom>
          <a:noFill/>
          <a:ln>
            <a:noFill/>
          </a:ln>
        </p:spPr>
        <p:txBody>
          <a:bodyPr spcFirstLastPara="1" wrap="square" lIns="0" tIns="34275" rIns="68575" bIns="34275" anchor="b" anchorCtr="0">
            <a:noAutofit/>
          </a:bodyPr>
          <a:lstStyle/>
          <a:p>
            <a:pPr marL="0" lvl="0" indent="0" algn="l" rtl="0">
              <a:lnSpc>
                <a:spcPct val="80000"/>
              </a:lnSpc>
              <a:spcBef>
                <a:spcPts val="0"/>
              </a:spcBef>
              <a:spcAft>
                <a:spcPts val="0"/>
              </a:spcAft>
              <a:buClr>
                <a:schemeClr val="lt1"/>
              </a:buClr>
              <a:buSzPts val="6000"/>
              <a:buFont typeface="Avenir"/>
              <a:buNone/>
            </a:pPr>
            <a:r>
              <a:rPr lang="en" sz="6000" b="1" dirty="0">
                <a:latin typeface="Avenir"/>
                <a:ea typeface="Avenir"/>
                <a:cs typeface="Avenir"/>
                <a:sym typeface="Avenir"/>
              </a:rPr>
              <a:t>Outcomes </a:t>
            </a:r>
            <a:r>
              <a:rPr lang="en" sz="6000" b="1" dirty="0"/>
              <a:t>o</a:t>
            </a:r>
            <a:r>
              <a:rPr lang="en" sz="6000" b="1" dirty="0">
                <a:latin typeface="Avenir"/>
                <a:ea typeface="Avenir"/>
                <a:cs typeface="Avenir"/>
                <a:sym typeface="Avenir"/>
              </a:rPr>
              <a:t>ver Outputs</a:t>
            </a:r>
            <a:endParaRPr sz="6000" baseline="30000" dirty="0">
              <a:latin typeface="Avenir"/>
              <a:ea typeface="Avenir"/>
              <a:cs typeface="Avenir"/>
              <a:sym typeface="Avenir"/>
            </a:endParaRPr>
          </a:p>
        </p:txBody>
      </p:sp>
      <p:sp>
        <p:nvSpPr>
          <p:cNvPr id="111" name="Google Shape;111;p25"/>
          <p:cNvSpPr/>
          <p:nvPr/>
        </p:nvSpPr>
        <p:spPr>
          <a:xfrm>
            <a:off x="6660833" y="565785"/>
            <a:ext cx="2194560" cy="342900"/>
          </a:xfrm>
          <a:prstGeom prst="rect">
            <a:avLst/>
          </a:prstGeom>
          <a:solidFill>
            <a:srgbClr val="2B2B2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3769A7A2-CB35-3546-BA07-C46688E3F7E7}"/>
              </a:ext>
            </a:extLst>
          </p:cNvPr>
          <p:cNvSpPr txBox="1"/>
          <p:nvPr/>
        </p:nvSpPr>
        <p:spPr>
          <a:xfrm>
            <a:off x="3470586" y="4346882"/>
            <a:ext cx="5384807" cy="461665"/>
          </a:xfrm>
          <a:prstGeom prst="rect">
            <a:avLst/>
          </a:prstGeom>
          <a:noFill/>
        </p:spPr>
        <p:txBody>
          <a:bodyPr wrap="none" rtlCol="0">
            <a:spAutoFit/>
          </a:bodyPr>
          <a:lstStyle/>
          <a:p>
            <a:r>
              <a:rPr lang="en-US" sz="2400" dirty="0">
                <a:solidFill>
                  <a:schemeClr val="bg1"/>
                </a:solidFill>
                <a:latin typeface="Avenir Book" panose="02000503020000020003" pitchFamily="2" charset="0"/>
              </a:rPr>
              <a:t>Measure what matters to the business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ierarchy">
            <a:extLst>
              <a:ext uri="{FF2B5EF4-FFF2-40B4-BE49-F238E27FC236}">
                <a16:creationId xmlns:a16="http://schemas.microsoft.com/office/drawing/2014/main" id="{3B22005B-1325-C84B-B2D9-693D89A78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110" y="1927927"/>
            <a:ext cx="1528569" cy="1528569"/>
          </a:xfrm>
          <a:prstGeom prst="rect">
            <a:avLst/>
          </a:prstGeom>
        </p:spPr>
      </p:pic>
      <p:sp>
        <p:nvSpPr>
          <p:cNvPr id="32" name="Content Placeholder 5">
            <a:extLst>
              <a:ext uri="{FF2B5EF4-FFF2-40B4-BE49-F238E27FC236}">
                <a16:creationId xmlns:a16="http://schemas.microsoft.com/office/drawing/2014/main" id="{A3B02783-FDE1-8846-A9DE-92C6F5ACE24C}"/>
              </a:ext>
            </a:extLst>
          </p:cNvPr>
          <p:cNvSpPr txBox="1">
            <a:spLocks/>
          </p:cNvSpPr>
          <p:nvPr/>
        </p:nvSpPr>
        <p:spPr>
          <a:xfrm>
            <a:off x="293204" y="273844"/>
            <a:ext cx="8510380" cy="994172"/>
          </a:xfrm>
          <a:prstGeom prst="rect">
            <a:avLst/>
          </a:prstGeom>
        </p:spPr>
        <p:txBody>
          <a:bodyPr wrap="square"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300" dirty="0">
                <a:solidFill>
                  <a:schemeClr val="dk1"/>
                </a:solidFill>
                <a:latin typeface="Avenir"/>
                <a:sym typeface="Avenir"/>
              </a:rPr>
              <a:t>Organization</a:t>
            </a:r>
            <a:r>
              <a:rPr lang="en-US" sz="3300" dirty="0">
                <a:solidFill>
                  <a:schemeClr val="dk1"/>
                </a:solidFill>
                <a:latin typeface="Avenir"/>
              </a:rPr>
              <a:t> structures are hierarchical</a:t>
            </a:r>
          </a:p>
        </p:txBody>
      </p:sp>
    </p:spTree>
    <p:extLst>
      <p:ext uri="{BB962C8B-B14F-4D97-AF65-F5344CB8AC3E}">
        <p14:creationId xmlns:p14="http://schemas.microsoft.com/office/powerpoint/2010/main" val="2254201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3654CE9-1E9B-7746-8798-4C5BA73BA02C}"/>
              </a:ext>
            </a:extLst>
          </p:cNvPr>
          <p:cNvGrpSpPr/>
          <p:nvPr/>
        </p:nvGrpSpPr>
        <p:grpSpPr>
          <a:xfrm>
            <a:off x="455867" y="1752911"/>
            <a:ext cx="8232266" cy="3155285"/>
            <a:chOff x="606908" y="1793517"/>
            <a:chExt cx="10976355" cy="4207046"/>
          </a:xfrm>
        </p:grpSpPr>
        <p:sp>
          <p:nvSpPr>
            <p:cNvPr id="109" name="Triangle 108">
              <a:extLst>
                <a:ext uri="{FF2B5EF4-FFF2-40B4-BE49-F238E27FC236}">
                  <a16:creationId xmlns:a16="http://schemas.microsoft.com/office/drawing/2014/main" id="{1E014A50-E91A-794F-94B3-F13A843C65BE}"/>
                </a:ext>
              </a:extLst>
            </p:cNvPr>
            <p:cNvSpPr/>
            <p:nvPr/>
          </p:nvSpPr>
          <p:spPr bwMode="auto">
            <a:xfrm rot="10800000" flipV="1">
              <a:off x="2606209" y="4069702"/>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10" name="Triangle 109">
              <a:extLst>
                <a:ext uri="{FF2B5EF4-FFF2-40B4-BE49-F238E27FC236}">
                  <a16:creationId xmlns:a16="http://schemas.microsoft.com/office/drawing/2014/main" id="{184C9405-85D0-C94B-B28A-ED050BFCD1F7}"/>
                </a:ext>
              </a:extLst>
            </p:cNvPr>
            <p:cNvSpPr/>
            <p:nvPr/>
          </p:nvSpPr>
          <p:spPr bwMode="auto">
            <a:xfrm rot="10800000" flipV="1">
              <a:off x="2606209" y="2130309"/>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8" name="Triangle 107">
              <a:extLst>
                <a:ext uri="{FF2B5EF4-FFF2-40B4-BE49-F238E27FC236}">
                  <a16:creationId xmlns:a16="http://schemas.microsoft.com/office/drawing/2014/main" id="{818DDC61-2CF2-BD4B-9DFB-7B621DDD3878}"/>
                </a:ext>
              </a:extLst>
            </p:cNvPr>
            <p:cNvSpPr/>
            <p:nvPr/>
          </p:nvSpPr>
          <p:spPr bwMode="auto">
            <a:xfrm rot="10800000" flipH="1" flipV="1">
              <a:off x="9418305" y="4088635"/>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7" name="Triangle 106">
              <a:extLst>
                <a:ext uri="{FF2B5EF4-FFF2-40B4-BE49-F238E27FC236}">
                  <a16:creationId xmlns:a16="http://schemas.microsoft.com/office/drawing/2014/main" id="{FA17038A-0B85-D948-9F87-87C59A3B09B7}"/>
                </a:ext>
              </a:extLst>
            </p:cNvPr>
            <p:cNvSpPr/>
            <p:nvPr/>
          </p:nvSpPr>
          <p:spPr bwMode="auto">
            <a:xfrm rot="10800000" flipH="1" flipV="1">
              <a:off x="9418305" y="2140717"/>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6" name="Rectangle 105">
              <a:extLst>
                <a:ext uri="{FF2B5EF4-FFF2-40B4-BE49-F238E27FC236}">
                  <a16:creationId xmlns:a16="http://schemas.microsoft.com/office/drawing/2014/main" id="{0C9C921E-CBFE-5A4F-A044-172CB9EB4C2E}"/>
                </a:ext>
              </a:extLst>
            </p:cNvPr>
            <p:cNvSpPr/>
            <p:nvPr/>
          </p:nvSpPr>
          <p:spPr bwMode="auto">
            <a:xfrm>
              <a:off x="4989684" y="5192823"/>
              <a:ext cx="2212624"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4" name="Rectangle 103">
              <a:extLst>
                <a:ext uri="{FF2B5EF4-FFF2-40B4-BE49-F238E27FC236}">
                  <a16:creationId xmlns:a16="http://schemas.microsoft.com/office/drawing/2014/main" id="{06A40FCF-A50B-7E40-819B-4E8307A19642}"/>
                </a:ext>
              </a:extLst>
            </p:cNvPr>
            <p:cNvSpPr/>
            <p:nvPr/>
          </p:nvSpPr>
          <p:spPr bwMode="auto">
            <a:xfrm>
              <a:off x="606908" y="4314201"/>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5" name="Rectangle 104">
              <a:extLst>
                <a:ext uri="{FF2B5EF4-FFF2-40B4-BE49-F238E27FC236}">
                  <a16:creationId xmlns:a16="http://schemas.microsoft.com/office/drawing/2014/main" id="{CC1D12C6-965A-B24B-8C8C-497A37977455}"/>
                </a:ext>
              </a:extLst>
            </p:cNvPr>
            <p:cNvSpPr/>
            <p:nvPr/>
          </p:nvSpPr>
          <p:spPr bwMode="auto">
            <a:xfrm>
              <a:off x="606908" y="2375550"/>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3" name="Rectangle 102">
              <a:extLst>
                <a:ext uri="{FF2B5EF4-FFF2-40B4-BE49-F238E27FC236}">
                  <a16:creationId xmlns:a16="http://schemas.microsoft.com/office/drawing/2014/main" id="{92DEF75E-827A-8741-9223-961E224AC820}"/>
                </a:ext>
              </a:extLst>
            </p:cNvPr>
            <p:cNvSpPr/>
            <p:nvPr/>
          </p:nvSpPr>
          <p:spPr bwMode="auto">
            <a:xfrm>
              <a:off x="9166582" y="4324609"/>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2" name="Rectangle 101">
              <a:extLst>
                <a:ext uri="{FF2B5EF4-FFF2-40B4-BE49-F238E27FC236}">
                  <a16:creationId xmlns:a16="http://schemas.microsoft.com/office/drawing/2014/main" id="{209785D9-6C74-864D-B0A4-89DFA855EAE9}"/>
                </a:ext>
              </a:extLst>
            </p:cNvPr>
            <p:cNvSpPr/>
            <p:nvPr/>
          </p:nvSpPr>
          <p:spPr bwMode="auto">
            <a:xfrm>
              <a:off x="9166582" y="2385958"/>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6" name="Rounded Rectangle 5">
              <a:extLst>
                <a:ext uri="{FF2B5EF4-FFF2-40B4-BE49-F238E27FC236}">
                  <a16:creationId xmlns:a16="http://schemas.microsoft.com/office/drawing/2014/main" id="{365C7960-8A42-2143-B108-9E3D1590F290}"/>
                </a:ext>
              </a:extLst>
            </p:cNvPr>
            <p:cNvSpPr/>
            <p:nvPr/>
          </p:nvSpPr>
          <p:spPr>
            <a:xfrm>
              <a:off x="2770015" y="2130309"/>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8" name="Rounded Rectangle 7">
              <a:extLst>
                <a:ext uri="{FF2B5EF4-FFF2-40B4-BE49-F238E27FC236}">
                  <a16:creationId xmlns:a16="http://schemas.microsoft.com/office/drawing/2014/main" id="{F9927F5A-B380-AE4D-BBA8-1A8DAAF9738D}"/>
                </a:ext>
              </a:extLst>
            </p:cNvPr>
            <p:cNvSpPr/>
            <p:nvPr/>
          </p:nvSpPr>
          <p:spPr>
            <a:xfrm>
              <a:off x="2770015" y="4070676"/>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9" name="Rounded Rectangle 8">
              <a:extLst>
                <a:ext uri="{FF2B5EF4-FFF2-40B4-BE49-F238E27FC236}">
                  <a16:creationId xmlns:a16="http://schemas.microsoft.com/office/drawing/2014/main" id="{5C53BA5B-DCFB-DB41-8796-42C49929D9B9}"/>
                </a:ext>
              </a:extLst>
            </p:cNvPr>
            <p:cNvSpPr/>
            <p:nvPr/>
          </p:nvSpPr>
          <p:spPr>
            <a:xfrm>
              <a:off x="8504587" y="2140717"/>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0" name="Rounded Rectangle 9">
              <a:extLst>
                <a:ext uri="{FF2B5EF4-FFF2-40B4-BE49-F238E27FC236}">
                  <a16:creationId xmlns:a16="http://schemas.microsoft.com/office/drawing/2014/main" id="{0212DBB1-AE0A-9747-B340-F53637F55C15}"/>
                </a:ext>
              </a:extLst>
            </p:cNvPr>
            <p:cNvSpPr/>
            <p:nvPr/>
          </p:nvSpPr>
          <p:spPr>
            <a:xfrm>
              <a:off x="8504587" y="4081084"/>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1" name="Rounded Rectangle 10">
              <a:extLst>
                <a:ext uri="{FF2B5EF4-FFF2-40B4-BE49-F238E27FC236}">
                  <a16:creationId xmlns:a16="http://schemas.microsoft.com/office/drawing/2014/main" id="{54639AE2-2411-534C-8D86-BC5611D7987D}"/>
                </a:ext>
              </a:extLst>
            </p:cNvPr>
            <p:cNvSpPr/>
            <p:nvPr/>
          </p:nvSpPr>
          <p:spPr>
            <a:xfrm>
              <a:off x="5637300" y="4505558"/>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grpSp>
          <p:nvGrpSpPr>
            <p:cNvPr id="14" name="Group 13">
              <a:extLst>
                <a:ext uri="{FF2B5EF4-FFF2-40B4-BE49-F238E27FC236}">
                  <a16:creationId xmlns:a16="http://schemas.microsoft.com/office/drawing/2014/main" id="{5ABA8F4A-7F9B-7A4C-A570-B78BC8CA9AF4}"/>
                </a:ext>
              </a:extLst>
            </p:cNvPr>
            <p:cNvGrpSpPr/>
            <p:nvPr/>
          </p:nvGrpSpPr>
          <p:grpSpPr>
            <a:xfrm>
              <a:off x="5495817" y="1793517"/>
              <a:ext cx="1190689" cy="60959"/>
              <a:chOff x="4023008" y="2941082"/>
              <a:chExt cx="893017" cy="45719"/>
            </a:xfrm>
          </p:grpSpPr>
          <p:sp>
            <p:nvSpPr>
              <p:cNvPr id="12" name="Rectangle 11">
                <a:extLst>
                  <a:ext uri="{FF2B5EF4-FFF2-40B4-BE49-F238E27FC236}">
                    <a16:creationId xmlns:a16="http://schemas.microsoft.com/office/drawing/2014/main" id="{50AC1A5C-1F92-9846-AACC-4E8A98B1FC25}"/>
                  </a:ext>
                </a:extLst>
              </p:cNvPr>
              <p:cNvSpPr/>
              <p:nvPr/>
            </p:nvSpPr>
            <p:spPr>
              <a:xfrm>
                <a:off x="4023008" y="2941082"/>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sp>
            <p:nvSpPr>
              <p:cNvPr id="13" name="Rectangle 12">
                <a:extLst>
                  <a:ext uri="{FF2B5EF4-FFF2-40B4-BE49-F238E27FC236}">
                    <a16:creationId xmlns:a16="http://schemas.microsoft.com/office/drawing/2014/main" id="{19AD46C9-E337-E14E-BADA-499306CFD723}"/>
                  </a:ext>
                </a:extLst>
              </p:cNvPr>
              <p:cNvSpPr/>
              <p:nvPr/>
            </p:nvSpPr>
            <p:spPr>
              <a:xfrm>
                <a:off x="4574253" y="2941082"/>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grpSp>
        <p:sp>
          <p:nvSpPr>
            <p:cNvPr id="97" name="TextBox 96">
              <a:extLst>
                <a:ext uri="{FF2B5EF4-FFF2-40B4-BE49-F238E27FC236}">
                  <a16:creationId xmlns:a16="http://schemas.microsoft.com/office/drawing/2014/main" id="{355DA3B8-A878-D94B-A018-CF461A419C55}"/>
                </a:ext>
              </a:extLst>
            </p:cNvPr>
            <p:cNvSpPr txBox="1"/>
            <p:nvPr/>
          </p:nvSpPr>
          <p:spPr>
            <a:xfrm>
              <a:off x="1591924" y="2533197"/>
              <a:ext cx="1175964"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Planning</a:t>
              </a:r>
            </a:p>
          </p:txBody>
        </p:sp>
        <p:sp>
          <p:nvSpPr>
            <p:cNvPr id="98" name="TextBox 97">
              <a:extLst>
                <a:ext uri="{FF2B5EF4-FFF2-40B4-BE49-F238E27FC236}">
                  <a16:creationId xmlns:a16="http://schemas.microsoft.com/office/drawing/2014/main" id="{7B89FA49-3C98-444F-B6B2-B4C6CBB09F1B}"/>
                </a:ext>
              </a:extLst>
            </p:cNvPr>
            <p:cNvSpPr txBox="1"/>
            <p:nvPr/>
          </p:nvSpPr>
          <p:spPr>
            <a:xfrm>
              <a:off x="1115299" y="4471849"/>
              <a:ext cx="1652589"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Development</a:t>
              </a:r>
            </a:p>
          </p:txBody>
        </p:sp>
        <p:sp>
          <p:nvSpPr>
            <p:cNvPr id="99" name="TextBox 98">
              <a:extLst>
                <a:ext uri="{FF2B5EF4-FFF2-40B4-BE49-F238E27FC236}">
                  <a16:creationId xmlns:a16="http://schemas.microsoft.com/office/drawing/2014/main" id="{90CF6513-5F00-6C47-BA48-FD7E4096F1C2}"/>
                </a:ext>
              </a:extLst>
            </p:cNvPr>
            <p:cNvSpPr txBox="1"/>
            <p:nvPr/>
          </p:nvSpPr>
          <p:spPr>
            <a:xfrm>
              <a:off x="9428939" y="2544932"/>
              <a:ext cx="1413208"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Operations</a:t>
              </a:r>
            </a:p>
          </p:txBody>
        </p:sp>
        <p:sp>
          <p:nvSpPr>
            <p:cNvPr id="100" name="TextBox 99">
              <a:extLst>
                <a:ext uri="{FF2B5EF4-FFF2-40B4-BE49-F238E27FC236}">
                  <a16:creationId xmlns:a16="http://schemas.microsoft.com/office/drawing/2014/main" id="{2980BFA5-6F90-3349-A7E3-6638871FEEBC}"/>
                </a:ext>
              </a:extLst>
            </p:cNvPr>
            <p:cNvSpPr txBox="1"/>
            <p:nvPr/>
          </p:nvSpPr>
          <p:spPr>
            <a:xfrm>
              <a:off x="9421988" y="4482257"/>
              <a:ext cx="1122529"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Release</a:t>
              </a:r>
            </a:p>
          </p:txBody>
        </p:sp>
        <p:sp>
          <p:nvSpPr>
            <p:cNvPr id="101" name="TextBox 100">
              <a:extLst>
                <a:ext uri="{FF2B5EF4-FFF2-40B4-BE49-F238E27FC236}">
                  <a16:creationId xmlns:a16="http://schemas.microsoft.com/office/drawing/2014/main" id="{738830DA-8A11-8149-BB87-87E5D75E1956}"/>
                </a:ext>
              </a:extLst>
            </p:cNvPr>
            <p:cNvSpPr txBox="1"/>
            <p:nvPr/>
          </p:nvSpPr>
          <p:spPr>
            <a:xfrm>
              <a:off x="5581755" y="5445875"/>
              <a:ext cx="1028487" cy="410369"/>
            </a:xfrm>
            <a:prstGeom prst="rect">
              <a:avLst/>
            </a:prstGeom>
            <a:noFill/>
          </p:spPr>
          <p:txBody>
            <a:bodyPr wrap="none" rtlCol="0">
              <a:spAutoFit/>
            </a:bodyPr>
            <a:lstStyle/>
            <a:p>
              <a:pPr algn="ctr"/>
              <a:r>
                <a:rPr lang="en-US" dirty="0">
                  <a:solidFill>
                    <a:srgbClr val="58585B"/>
                  </a:solidFill>
                  <a:latin typeface="Arial" charset="0"/>
                  <a:ea typeface="Arial" charset="0"/>
                  <a:cs typeface="Arial" charset="0"/>
                </a:rPr>
                <a:t>Testing</a:t>
              </a:r>
            </a:p>
          </p:txBody>
        </p:sp>
        <p:pic>
          <p:nvPicPr>
            <p:cNvPr id="146" name="Picture 145">
              <a:extLst>
                <a:ext uri="{FF2B5EF4-FFF2-40B4-BE49-F238E27FC236}">
                  <a16:creationId xmlns:a16="http://schemas.microsoft.com/office/drawing/2014/main" id="{D474E4F8-547C-0F4D-BA1B-F1F6144B74DE}"/>
                </a:ext>
              </a:extLst>
            </p:cNvPr>
            <p:cNvPicPr>
              <a:picLocks noChangeAspect="1"/>
            </p:cNvPicPr>
            <p:nvPr/>
          </p:nvPicPr>
          <p:blipFill>
            <a:blip r:embed="rId3">
              <a:biLevel thresh="25000"/>
            </a:blip>
            <a:stretch>
              <a:fillRect/>
            </a:stretch>
          </p:blipFill>
          <p:spPr>
            <a:xfrm>
              <a:off x="8637592" y="4312144"/>
              <a:ext cx="647707" cy="457989"/>
            </a:xfrm>
            <a:prstGeom prst="rect">
              <a:avLst/>
            </a:prstGeom>
          </p:spPr>
        </p:pic>
        <p:pic>
          <p:nvPicPr>
            <p:cNvPr id="4" name="Graphic 3" descr="Daily calendar">
              <a:extLst>
                <a:ext uri="{FF2B5EF4-FFF2-40B4-BE49-F238E27FC236}">
                  <a16:creationId xmlns:a16="http://schemas.microsoft.com/office/drawing/2014/main" id="{1A851070-F023-EE46-A361-0402128FC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4048" y="2140717"/>
              <a:ext cx="819712" cy="819712"/>
            </a:xfrm>
            <a:prstGeom prst="rect">
              <a:avLst/>
            </a:prstGeom>
          </p:spPr>
        </p:pic>
        <p:pic>
          <p:nvPicPr>
            <p:cNvPr id="7" name="Graphic 6" descr="Label">
              <a:extLst>
                <a:ext uri="{FF2B5EF4-FFF2-40B4-BE49-F238E27FC236}">
                  <a16:creationId xmlns:a16="http://schemas.microsoft.com/office/drawing/2014/main" id="{C8295FED-F603-5C48-9800-6F89AB2D2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712" y="2115521"/>
              <a:ext cx="914400" cy="914400"/>
            </a:xfrm>
            <a:prstGeom prst="rect">
              <a:avLst/>
            </a:prstGeom>
          </p:spPr>
        </p:pic>
        <p:pic>
          <p:nvPicPr>
            <p:cNvPr id="16" name="Graphic 15" descr="Test tubes">
              <a:extLst>
                <a:ext uri="{FF2B5EF4-FFF2-40B4-BE49-F238E27FC236}">
                  <a16:creationId xmlns:a16="http://schemas.microsoft.com/office/drawing/2014/main" id="{E4D4EFF4-5322-7045-B2CA-7F85C06D17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830" y="4556451"/>
              <a:ext cx="799387" cy="799387"/>
            </a:xfrm>
            <a:prstGeom prst="rect">
              <a:avLst/>
            </a:prstGeom>
          </p:spPr>
        </p:pic>
        <p:pic>
          <p:nvPicPr>
            <p:cNvPr id="18" name="Graphic 17" descr="Programmer">
              <a:extLst>
                <a:ext uri="{FF2B5EF4-FFF2-40B4-BE49-F238E27FC236}">
                  <a16:creationId xmlns:a16="http://schemas.microsoft.com/office/drawing/2014/main" id="{28CAF7E5-4590-E44E-92C5-5E9D11FFBB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7418" y="4062386"/>
              <a:ext cx="859649" cy="859649"/>
            </a:xfrm>
            <a:prstGeom prst="rect">
              <a:avLst/>
            </a:prstGeom>
          </p:spPr>
        </p:pic>
      </p:grpSp>
      <p:pic>
        <p:nvPicPr>
          <p:cNvPr id="5" name="Graphic 4" descr="Hierarchy">
            <a:extLst>
              <a:ext uri="{FF2B5EF4-FFF2-40B4-BE49-F238E27FC236}">
                <a16:creationId xmlns:a16="http://schemas.microsoft.com/office/drawing/2014/main" id="{3B22005B-1325-C84B-B2D9-693D89A788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92110" y="1927927"/>
            <a:ext cx="1528569" cy="1528569"/>
          </a:xfrm>
          <a:prstGeom prst="rect">
            <a:avLst/>
          </a:prstGeom>
        </p:spPr>
      </p:pic>
      <p:sp>
        <p:nvSpPr>
          <p:cNvPr id="32" name="Content Placeholder 5">
            <a:extLst>
              <a:ext uri="{FF2B5EF4-FFF2-40B4-BE49-F238E27FC236}">
                <a16:creationId xmlns:a16="http://schemas.microsoft.com/office/drawing/2014/main" id="{425914D6-0B9B-E046-8552-459E6C151218}"/>
              </a:ext>
            </a:extLst>
          </p:cNvPr>
          <p:cNvSpPr txBox="1">
            <a:spLocks/>
          </p:cNvSpPr>
          <p:nvPr/>
        </p:nvSpPr>
        <p:spPr>
          <a:xfrm>
            <a:off x="293204" y="273844"/>
            <a:ext cx="8510380" cy="994172"/>
          </a:xfrm>
          <a:prstGeom prst="rect">
            <a:avLst/>
          </a:prstGeom>
        </p:spPr>
        <p:txBody>
          <a:bodyPr wrap="square"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300" dirty="0">
                <a:solidFill>
                  <a:schemeClr val="dk1"/>
                </a:solidFill>
                <a:latin typeface="Avenir"/>
                <a:sym typeface="Avenir"/>
              </a:rPr>
              <a:t>Optimized for teams and functions</a:t>
            </a:r>
            <a:endParaRPr lang="en-US" sz="3300" dirty="0">
              <a:solidFill>
                <a:schemeClr val="dk1"/>
              </a:solidFill>
              <a:latin typeface="Avenir"/>
            </a:endParaRPr>
          </a:p>
        </p:txBody>
      </p:sp>
    </p:spTree>
    <p:extLst>
      <p:ext uri="{BB962C8B-B14F-4D97-AF65-F5344CB8AC3E}">
        <p14:creationId xmlns:p14="http://schemas.microsoft.com/office/powerpoint/2010/main" val="2612133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3654CE9-1E9B-7746-8798-4C5BA73BA02C}"/>
              </a:ext>
            </a:extLst>
          </p:cNvPr>
          <p:cNvGrpSpPr/>
          <p:nvPr/>
        </p:nvGrpSpPr>
        <p:grpSpPr>
          <a:xfrm>
            <a:off x="455867" y="1752911"/>
            <a:ext cx="8232266" cy="3155285"/>
            <a:chOff x="606908" y="1793517"/>
            <a:chExt cx="10976355" cy="4207046"/>
          </a:xfrm>
        </p:grpSpPr>
        <p:sp>
          <p:nvSpPr>
            <p:cNvPr id="109" name="Triangle 108">
              <a:extLst>
                <a:ext uri="{FF2B5EF4-FFF2-40B4-BE49-F238E27FC236}">
                  <a16:creationId xmlns:a16="http://schemas.microsoft.com/office/drawing/2014/main" id="{1E014A50-E91A-794F-94B3-F13A843C65BE}"/>
                </a:ext>
              </a:extLst>
            </p:cNvPr>
            <p:cNvSpPr/>
            <p:nvPr/>
          </p:nvSpPr>
          <p:spPr bwMode="auto">
            <a:xfrm rot="10800000" flipV="1">
              <a:off x="2606209" y="4069702"/>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10" name="Triangle 109">
              <a:extLst>
                <a:ext uri="{FF2B5EF4-FFF2-40B4-BE49-F238E27FC236}">
                  <a16:creationId xmlns:a16="http://schemas.microsoft.com/office/drawing/2014/main" id="{184C9405-85D0-C94B-B28A-ED050BFCD1F7}"/>
                </a:ext>
              </a:extLst>
            </p:cNvPr>
            <p:cNvSpPr/>
            <p:nvPr/>
          </p:nvSpPr>
          <p:spPr bwMode="auto">
            <a:xfrm rot="10800000" flipV="1">
              <a:off x="2606209" y="2130309"/>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8" name="Triangle 107">
              <a:extLst>
                <a:ext uri="{FF2B5EF4-FFF2-40B4-BE49-F238E27FC236}">
                  <a16:creationId xmlns:a16="http://schemas.microsoft.com/office/drawing/2014/main" id="{818DDC61-2CF2-BD4B-9DFB-7B621DDD3878}"/>
                </a:ext>
              </a:extLst>
            </p:cNvPr>
            <p:cNvSpPr/>
            <p:nvPr/>
          </p:nvSpPr>
          <p:spPr bwMode="auto">
            <a:xfrm rot="10800000" flipH="1" flipV="1">
              <a:off x="9418305" y="4088635"/>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7" name="Triangle 106">
              <a:extLst>
                <a:ext uri="{FF2B5EF4-FFF2-40B4-BE49-F238E27FC236}">
                  <a16:creationId xmlns:a16="http://schemas.microsoft.com/office/drawing/2014/main" id="{FA17038A-0B85-D948-9F87-87C59A3B09B7}"/>
                </a:ext>
              </a:extLst>
            </p:cNvPr>
            <p:cNvSpPr/>
            <p:nvPr/>
          </p:nvSpPr>
          <p:spPr bwMode="auto">
            <a:xfrm rot="10800000" flipH="1" flipV="1">
              <a:off x="9418305" y="2140717"/>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6" name="Rectangle 105">
              <a:extLst>
                <a:ext uri="{FF2B5EF4-FFF2-40B4-BE49-F238E27FC236}">
                  <a16:creationId xmlns:a16="http://schemas.microsoft.com/office/drawing/2014/main" id="{0C9C921E-CBFE-5A4F-A044-172CB9EB4C2E}"/>
                </a:ext>
              </a:extLst>
            </p:cNvPr>
            <p:cNvSpPr/>
            <p:nvPr/>
          </p:nvSpPr>
          <p:spPr bwMode="auto">
            <a:xfrm>
              <a:off x="4989684" y="5192823"/>
              <a:ext cx="2212624"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4" name="Rectangle 103">
              <a:extLst>
                <a:ext uri="{FF2B5EF4-FFF2-40B4-BE49-F238E27FC236}">
                  <a16:creationId xmlns:a16="http://schemas.microsoft.com/office/drawing/2014/main" id="{06A40FCF-A50B-7E40-819B-4E8307A19642}"/>
                </a:ext>
              </a:extLst>
            </p:cNvPr>
            <p:cNvSpPr/>
            <p:nvPr/>
          </p:nvSpPr>
          <p:spPr bwMode="auto">
            <a:xfrm>
              <a:off x="606908" y="4314201"/>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5" name="Rectangle 104">
              <a:extLst>
                <a:ext uri="{FF2B5EF4-FFF2-40B4-BE49-F238E27FC236}">
                  <a16:creationId xmlns:a16="http://schemas.microsoft.com/office/drawing/2014/main" id="{CC1D12C6-965A-B24B-8C8C-497A37977455}"/>
                </a:ext>
              </a:extLst>
            </p:cNvPr>
            <p:cNvSpPr/>
            <p:nvPr/>
          </p:nvSpPr>
          <p:spPr bwMode="auto">
            <a:xfrm>
              <a:off x="606908" y="2375550"/>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3" name="Rectangle 102">
              <a:extLst>
                <a:ext uri="{FF2B5EF4-FFF2-40B4-BE49-F238E27FC236}">
                  <a16:creationId xmlns:a16="http://schemas.microsoft.com/office/drawing/2014/main" id="{92DEF75E-827A-8741-9223-961E224AC820}"/>
                </a:ext>
              </a:extLst>
            </p:cNvPr>
            <p:cNvSpPr/>
            <p:nvPr/>
          </p:nvSpPr>
          <p:spPr bwMode="auto">
            <a:xfrm>
              <a:off x="9166582" y="4324609"/>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2" name="Rectangle 101">
              <a:extLst>
                <a:ext uri="{FF2B5EF4-FFF2-40B4-BE49-F238E27FC236}">
                  <a16:creationId xmlns:a16="http://schemas.microsoft.com/office/drawing/2014/main" id="{209785D9-6C74-864D-B0A4-89DFA855EAE9}"/>
                </a:ext>
              </a:extLst>
            </p:cNvPr>
            <p:cNvSpPr/>
            <p:nvPr/>
          </p:nvSpPr>
          <p:spPr bwMode="auto">
            <a:xfrm>
              <a:off x="9166582" y="2385958"/>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6" name="Rounded Rectangle 5">
              <a:extLst>
                <a:ext uri="{FF2B5EF4-FFF2-40B4-BE49-F238E27FC236}">
                  <a16:creationId xmlns:a16="http://schemas.microsoft.com/office/drawing/2014/main" id="{365C7960-8A42-2143-B108-9E3D1590F290}"/>
                </a:ext>
              </a:extLst>
            </p:cNvPr>
            <p:cNvSpPr/>
            <p:nvPr/>
          </p:nvSpPr>
          <p:spPr>
            <a:xfrm>
              <a:off x="2770015" y="2130309"/>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8" name="Rounded Rectangle 7">
              <a:extLst>
                <a:ext uri="{FF2B5EF4-FFF2-40B4-BE49-F238E27FC236}">
                  <a16:creationId xmlns:a16="http://schemas.microsoft.com/office/drawing/2014/main" id="{F9927F5A-B380-AE4D-BBA8-1A8DAAF9738D}"/>
                </a:ext>
              </a:extLst>
            </p:cNvPr>
            <p:cNvSpPr/>
            <p:nvPr/>
          </p:nvSpPr>
          <p:spPr>
            <a:xfrm>
              <a:off x="2770015" y="4070676"/>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9" name="Rounded Rectangle 8">
              <a:extLst>
                <a:ext uri="{FF2B5EF4-FFF2-40B4-BE49-F238E27FC236}">
                  <a16:creationId xmlns:a16="http://schemas.microsoft.com/office/drawing/2014/main" id="{5C53BA5B-DCFB-DB41-8796-42C49929D9B9}"/>
                </a:ext>
              </a:extLst>
            </p:cNvPr>
            <p:cNvSpPr/>
            <p:nvPr/>
          </p:nvSpPr>
          <p:spPr>
            <a:xfrm>
              <a:off x="8504587" y="2140717"/>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0" name="Rounded Rectangle 9">
              <a:extLst>
                <a:ext uri="{FF2B5EF4-FFF2-40B4-BE49-F238E27FC236}">
                  <a16:creationId xmlns:a16="http://schemas.microsoft.com/office/drawing/2014/main" id="{0212DBB1-AE0A-9747-B340-F53637F55C15}"/>
                </a:ext>
              </a:extLst>
            </p:cNvPr>
            <p:cNvSpPr/>
            <p:nvPr/>
          </p:nvSpPr>
          <p:spPr>
            <a:xfrm>
              <a:off x="8504587" y="4081084"/>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1" name="Rounded Rectangle 10">
              <a:extLst>
                <a:ext uri="{FF2B5EF4-FFF2-40B4-BE49-F238E27FC236}">
                  <a16:creationId xmlns:a16="http://schemas.microsoft.com/office/drawing/2014/main" id="{54639AE2-2411-534C-8D86-BC5611D7987D}"/>
                </a:ext>
              </a:extLst>
            </p:cNvPr>
            <p:cNvSpPr/>
            <p:nvPr/>
          </p:nvSpPr>
          <p:spPr>
            <a:xfrm>
              <a:off x="5637300" y="4505558"/>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grpSp>
          <p:nvGrpSpPr>
            <p:cNvPr id="14" name="Group 13">
              <a:extLst>
                <a:ext uri="{FF2B5EF4-FFF2-40B4-BE49-F238E27FC236}">
                  <a16:creationId xmlns:a16="http://schemas.microsoft.com/office/drawing/2014/main" id="{5ABA8F4A-7F9B-7A4C-A570-B78BC8CA9AF4}"/>
                </a:ext>
              </a:extLst>
            </p:cNvPr>
            <p:cNvGrpSpPr/>
            <p:nvPr/>
          </p:nvGrpSpPr>
          <p:grpSpPr>
            <a:xfrm>
              <a:off x="5495817" y="1793517"/>
              <a:ext cx="1190689" cy="60959"/>
              <a:chOff x="4023008" y="2941082"/>
              <a:chExt cx="893017" cy="45719"/>
            </a:xfrm>
          </p:grpSpPr>
          <p:sp>
            <p:nvSpPr>
              <p:cNvPr id="12" name="Rectangle 11">
                <a:extLst>
                  <a:ext uri="{FF2B5EF4-FFF2-40B4-BE49-F238E27FC236}">
                    <a16:creationId xmlns:a16="http://schemas.microsoft.com/office/drawing/2014/main" id="{50AC1A5C-1F92-9846-AACC-4E8A98B1FC25}"/>
                  </a:ext>
                </a:extLst>
              </p:cNvPr>
              <p:cNvSpPr/>
              <p:nvPr/>
            </p:nvSpPr>
            <p:spPr>
              <a:xfrm>
                <a:off x="4023008" y="2941082"/>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sp>
            <p:nvSpPr>
              <p:cNvPr id="13" name="Rectangle 12">
                <a:extLst>
                  <a:ext uri="{FF2B5EF4-FFF2-40B4-BE49-F238E27FC236}">
                    <a16:creationId xmlns:a16="http://schemas.microsoft.com/office/drawing/2014/main" id="{19AD46C9-E337-E14E-BADA-499306CFD723}"/>
                  </a:ext>
                </a:extLst>
              </p:cNvPr>
              <p:cNvSpPr/>
              <p:nvPr/>
            </p:nvSpPr>
            <p:spPr>
              <a:xfrm>
                <a:off x="4574253" y="2941082"/>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grpSp>
        <p:sp>
          <p:nvSpPr>
            <p:cNvPr id="97" name="TextBox 96">
              <a:extLst>
                <a:ext uri="{FF2B5EF4-FFF2-40B4-BE49-F238E27FC236}">
                  <a16:creationId xmlns:a16="http://schemas.microsoft.com/office/drawing/2014/main" id="{355DA3B8-A878-D94B-A018-CF461A419C55}"/>
                </a:ext>
              </a:extLst>
            </p:cNvPr>
            <p:cNvSpPr txBox="1"/>
            <p:nvPr/>
          </p:nvSpPr>
          <p:spPr>
            <a:xfrm>
              <a:off x="1591924" y="2533197"/>
              <a:ext cx="1175964"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Planning</a:t>
              </a:r>
            </a:p>
          </p:txBody>
        </p:sp>
        <p:sp>
          <p:nvSpPr>
            <p:cNvPr id="98" name="TextBox 97">
              <a:extLst>
                <a:ext uri="{FF2B5EF4-FFF2-40B4-BE49-F238E27FC236}">
                  <a16:creationId xmlns:a16="http://schemas.microsoft.com/office/drawing/2014/main" id="{7B89FA49-3C98-444F-B6B2-B4C6CBB09F1B}"/>
                </a:ext>
              </a:extLst>
            </p:cNvPr>
            <p:cNvSpPr txBox="1"/>
            <p:nvPr/>
          </p:nvSpPr>
          <p:spPr>
            <a:xfrm>
              <a:off x="1115299" y="4471849"/>
              <a:ext cx="1652589"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Development</a:t>
              </a:r>
            </a:p>
          </p:txBody>
        </p:sp>
        <p:sp>
          <p:nvSpPr>
            <p:cNvPr id="99" name="TextBox 98">
              <a:extLst>
                <a:ext uri="{FF2B5EF4-FFF2-40B4-BE49-F238E27FC236}">
                  <a16:creationId xmlns:a16="http://schemas.microsoft.com/office/drawing/2014/main" id="{90CF6513-5F00-6C47-BA48-FD7E4096F1C2}"/>
                </a:ext>
              </a:extLst>
            </p:cNvPr>
            <p:cNvSpPr txBox="1"/>
            <p:nvPr/>
          </p:nvSpPr>
          <p:spPr>
            <a:xfrm>
              <a:off x="9428939" y="2544932"/>
              <a:ext cx="1413208"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Operations</a:t>
              </a:r>
            </a:p>
          </p:txBody>
        </p:sp>
        <p:sp>
          <p:nvSpPr>
            <p:cNvPr id="100" name="TextBox 99">
              <a:extLst>
                <a:ext uri="{FF2B5EF4-FFF2-40B4-BE49-F238E27FC236}">
                  <a16:creationId xmlns:a16="http://schemas.microsoft.com/office/drawing/2014/main" id="{2980BFA5-6F90-3349-A7E3-6638871FEEBC}"/>
                </a:ext>
              </a:extLst>
            </p:cNvPr>
            <p:cNvSpPr txBox="1"/>
            <p:nvPr/>
          </p:nvSpPr>
          <p:spPr>
            <a:xfrm>
              <a:off x="9421988" y="4482257"/>
              <a:ext cx="1122529"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Release</a:t>
              </a:r>
            </a:p>
          </p:txBody>
        </p:sp>
        <p:sp>
          <p:nvSpPr>
            <p:cNvPr id="101" name="TextBox 100">
              <a:extLst>
                <a:ext uri="{FF2B5EF4-FFF2-40B4-BE49-F238E27FC236}">
                  <a16:creationId xmlns:a16="http://schemas.microsoft.com/office/drawing/2014/main" id="{738830DA-8A11-8149-BB87-87E5D75E1956}"/>
                </a:ext>
              </a:extLst>
            </p:cNvPr>
            <p:cNvSpPr txBox="1"/>
            <p:nvPr/>
          </p:nvSpPr>
          <p:spPr>
            <a:xfrm>
              <a:off x="5581755" y="5445875"/>
              <a:ext cx="1028487" cy="410369"/>
            </a:xfrm>
            <a:prstGeom prst="rect">
              <a:avLst/>
            </a:prstGeom>
            <a:noFill/>
          </p:spPr>
          <p:txBody>
            <a:bodyPr wrap="none" rtlCol="0">
              <a:spAutoFit/>
            </a:bodyPr>
            <a:lstStyle/>
            <a:p>
              <a:pPr algn="ctr"/>
              <a:r>
                <a:rPr lang="en-US" dirty="0">
                  <a:solidFill>
                    <a:srgbClr val="58585B"/>
                  </a:solidFill>
                  <a:latin typeface="Arial" charset="0"/>
                  <a:ea typeface="Arial" charset="0"/>
                  <a:cs typeface="Arial" charset="0"/>
                </a:rPr>
                <a:t>Testing</a:t>
              </a:r>
            </a:p>
          </p:txBody>
        </p:sp>
        <p:pic>
          <p:nvPicPr>
            <p:cNvPr id="146" name="Picture 145">
              <a:extLst>
                <a:ext uri="{FF2B5EF4-FFF2-40B4-BE49-F238E27FC236}">
                  <a16:creationId xmlns:a16="http://schemas.microsoft.com/office/drawing/2014/main" id="{D474E4F8-547C-0F4D-BA1B-F1F6144B74DE}"/>
                </a:ext>
              </a:extLst>
            </p:cNvPr>
            <p:cNvPicPr>
              <a:picLocks noChangeAspect="1"/>
            </p:cNvPicPr>
            <p:nvPr/>
          </p:nvPicPr>
          <p:blipFill>
            <a:blip r:embed="rId3">
              <a:biLevel thresh="25000"/>
            </a:blip>
            <a:stretch>
              <a:fillRect/>
            </a:stretch>
          </p:blipFill>
          <p:spPr>
            <a:xfrm>
              <a:off x="8637592" y="4312144"/>
              <a:ext cx="647707" cy="457989"/>
            </a:xfrm>
            <a:prstGeom prst="rect">
              <a:avLst/>
            </a:prstGeom>
          </p:spPr>
        </p:pic>
        <p:pic>
          <p:nvPicPr>
            <p:cNvPr id="4" name="Graphic 3" descr="Daily calendar">
              <a:extLst>
                <a:ext uri="{FF2B5EF4-FFF2-40B4-BE49-F238E27FC236}">
                  <a16:creationId xmlns:a16="http://schemas.microsoft.com/office/drawing/2014/main" id="{1A851070-F023-EE46-A361-0402128FC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4048" y="2140717"/>
              <a:ext cx="819712" cy="819712"/>
            </a:xfrm>
            <a:prstGeom prst="rect">
              <a:avLst/>
            </a:prstGeom>
          </p:spPr>
        </p:pic>
        <p:pic>
          <p:nvPicPr>
            <p:cNvPr id="7" name="Graphic 6" descr="Label">
              <a:extLst>
                <a:ext uri="{FF2B5EF4-FFF2-40B4-BE49-F238E27FC236}">
                  <a16:creationId xmlns:a16="http://schemas.microsoft.com/office/drawing/2014/main" id="{C8295FED-F603-5C48-9800-6F89AB2D2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712" y="2115521"/>
              <a:ext cx="914400" cy="914400"/>
            </a:xfrm>
            <a:prstGeom prst="rect">
              <a:avLst/>
            </a:prstGeom>
          </p:spPr>
        </p:pic>
        <p:pic>
          <p:nvPicPr>
            <p:cNvPr id="16" name="Graphic 15" descr="Test tubes">
              <a:extLst>
                <a:ext uri="{FF2B5EF4-FFF2-40B4-BE49-F238E27FC236}">
                  <a16:creationId xmlns:a16="http://schemas.microsoft.com/office/drawing/2014/main" id="{E4D4EFF4-5322-7045-B2CA-7F85C06D17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830" y="4556451"/>
              <a:ext cx="799387" cy="799387"/>
            </a:xfrm>
            <a:prstGeom prst="rect">
              <a:avLst/>
            </a:prstGeom>
          </p:spPr>
        </p:pic>
        <p:pic>
          <p:nvPicPr>
            <p:cNvPr id="18" name="Graphic 17" descr="Programmer">
              <a:extLst>
                <a:ext uri="{FF2B5EF4-FFF2-40B4-BE49-F238E27FC236}">
                  <a16:creationId xmlns:a16="http://schemas.microsoft.com/office/drawing/2014/main" id="{28CAF7E5-4590-E44E-92C5-5E9D11FFBB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7418" y="4062386"/>
              <a:ext cx="859649" cy="859649"/>
            </a:xfrm>
            <a:prstGeom prst="rect">
              <a:avLst/>
            </a:prstGeom>
          </p:spPr>
        </p:pic>
      </p:grpSp>
      <p:pic>
        <p:nvPicPr>
          <p:cNvPr id="5" name="Graphic 4" descr="Hierarchy">
            <a:extLst>
              <a:ext uri="{FF2B5EF4-FFF2-40B4-BE49-F238E27FC236}">
                <a16:creationId xmlns:a16="http://schemas.microsoft.com/office/drawing/2014/main" id="{3B22005B-1325-C84B-B2D9-693D89A788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92110" y="1927927"/>
            <a:ext cx="1528569" cy="1528569"/>
          </a:xfrm>
          <a:prstGeom prst="rect">
            <a:avLst/>
          </a:prstGeom>
        </p:spPr>
      </p:pic>
      <p:pic>
        <p:nvPicPr>
          <p:cNvPr id="15" name="Graphic 14" descr="Bar graph with upward trend">
            <a:extLst>
              <a:ext uri="{FF2B5EF4-FFF2-40B4-BE49-F238E27FC236}">
                <a16:creationId xmlns:a16="http://schemas.microsoft.com/office/drawing/2014/main" id="{59582928-E49A-0D45-8CA2-5854E0EF0E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38694" y="1671145"/>
            <a:ext cx="448046" cy="448046"/>
          </a:xfrm>
          <a:prstGeom prst="rect">
            <a:avLst/>
          </a:prstGeom>
        </p:spPr>
      </p:pic>
      <p:pic>
        <p:nvPicPr>
          <p:cNvPr id="34" name="Graphic 33" descr="Bar graph with upward trend">
            <a:extLst>
              <a:ext uri="{FF2B5EF4-FFF2-40B4-BE49-F238E27FC236}">
                <a16:creationId xmlns:a16="http://schemas.microsoft.com/office/drawing/2014/main" id="{3FBD5E29-C21B-5547-B55A-5D58C5D4EE28}"/>
              </a:ext>
            </a:extLst>
          </p:cNvPr>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7202448" y="3101209"/>
            <a:ext cx="448046" cy="448046"/>
          </a:xfrm>
          <a:prstGeom prst="rect">
            <a:avLst/>
          </a:prstGeom>
        </p:spPr>
      </p:pic>
      <p:pic>
        <p:nvPicPr>
          <p:cNvPr id="35" name="Graphic 34" descr="Bar graph with upward trend">
            <a:extLst>
              <a:ext uri="{FF2B5EF4-FFF2-40B4-BE49-F238E27FC236}">
                <a16:creationId xmlns:a16="http://schemas.microsoft.com/office/drawing/2014/main" id="{67230DD5-819E-E44F-B1D5-87A812BAC56F}"/>
              </a:ext>
            </a:extLst>
          </p:cNvPr>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3333965" y="3722303"/>
            <a:ext cx="448046" cy="448046"/>
          </a:xfrm>
          <a:prstGeom prst="rect">
            <a:avLst/>
          </a:prstGeom>
        </p:spPr>
      </p:pic>
      <p:pic>
        <p:nvPicPr>
          <p:cNvPr id="36" name="Graphic 35" descr="Bar graph with upward trend">
            <a:extLst>
              <a:ext uri="{FF2B5EF4-FFF2-40B4-BE49-F238E27FC236}">
                <a16:creationId xmlns:a16="http://schemas.microsoft.com/office/drawing/2014/main" id="{F0AFA4AB-6FFF-7D49-96F3-1168E12A1BDE}"/>
              </a:ext>
            </a:extLst>
          </p:cNvPr>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1431404" y="3146986"/>
            <a:ext cx="448046" cy="448046"/>
          </a:xfrm>
          <a:prstGeom prst="rect">
            <a:avLst/>
          </a:prstGeom>
        </p:spPr>
      </p:pic>
      <p:pic>
        <p:nvPicPr>
          <p:cNvPr id="37" name="Graphic 36" descr="Bar graph with upward trend">
            <a:extLst>
              <a:ext uri="{FF2B5EF4-FFF2-40B4-BE49-F238E27FC236}">
                <a16:creationId xmlns:a16="http://schemas.microsoft.com/office/drawing/2014/main" id="{96109E67-F1FB-A142-AD4C-C1DA6EE05E02}"/>
              </a:ext>
            </a:extLst>
          </p:cNvPr>
          <p:cNvPicPr>
            <a:picLocks noChangeAspect="1"/>
          </p:cNvPicPr>
          <p:nvPr/>
        </p:nvPicPr>
        <p:blipFill>
          <a:blip r:embed="rId14">
            <a:extLst>
              <a:ext uri="{96DAC541-7B7A-43D3-8B79-37D633B846F1}">
                <asvg:svgBlip xmlns:asvg="http://schemas.microsoft.com/office/drawing/2016/SVG/main" r:embed="rId16"/>
              </a:ext>
            </a:extLst>
          </a:blip>
          <a:stretch>
            <a:fillRect/>
          </a:stretch>
        </p:blipFill>
        <p:spPr>
          <a:xfrm>
            <a:off x="7204380" y="1657231"/>
            <a:ext cx="448046" cy="448046"/>
          </a:xfrm>
          <a:prstGeom prst="rect">
            <a:avLst/>
          </a:prstGeom>
        </p:spPr>
      </p:pic>
      <p:sp>
        <p:nvSpPr>
          <p:cNvPr id="17" name="TextBox 16">
            <a:extLst>
              <a:ext uri="{FF2B5EF4-FFF2-40B4-BE49-F238E27FC236}">
                <a16:creationId xmlns:a16="http://schemas.microsoft.com/office/drawing/2014/main" id="{54DCB5CE-59F0-9343-BB86-D2E8CF809033}"/>
              </a:ext>
            </a:extLst>
          </p:cNvPr>
          <p:cNvSpPr txBox="1"/>
          <p:nvPr/>
        </p:nvSpPr>
        <p:spPr>
          <a:xfrm>
            <a:off x="303668" y="1374495"/>
            <a:ext cx="1090363" cy="738664"/>
          </a:xfrm>
          <a:prstGeom prst="rect">
            <a:avLst/>
          </a:prstGeom>
          <a:noFill/>
        </p:spPr>
        <p:txBody>
          <a:bodyPr wrap="none" rtlCol="0">
            <a:spAutoFit/>
          </a:bodyPr>
          <a:lstStyle/>
          <a:p>
            <a:r>
              <a:rPr lang="en-US" dirty="0"/>
              <a:t>Burn up / </a:t>
            </a:r>
          </a:p>
          <a:p>
            <a:r>
              <a:rPr lang="en-US" dirty="0"/>
              <a:t>Burn down </a:t>
            </a:r>
          </a:p>
          <a:p>
            <a:r>
              <a:rPr lang="en-US" dirty="0"/>
              <a:t>charts</a:t>
            </a:r>
          </a:p>
        </p:txBody>
      </p:sp>
      <p:sp>
        <p:nvSpPr>
          <p:cNvPr id="20" name="TextBox 19">
            <a:extLst>
              <a:ext uri="{FF2B5EF4-FFF2-40B4-BE49-F238E27FC236}">
                <a16:creationId xmlns:a16="http://schemas.microsoft.com/office/drawing/2014/main" id="{2FCEB801-29C9-104A-9F27-C3FBF93061E9}"/>
              </a:ext>
            </a:extLst>
          </p:cNvPr>
          <p:cNvSpPr txBox="1"/>
          <p:nvPr/>
        </p:nvSpPr>
        <p:spPr>
          <a:xfrm>
            <a:off x="153959" y="3028109"/>
            <a:ext cx="1180131" cy="523220"/>
          </a:xfrm>
          <a:prstGeom prst="rect">
            <a:avLst/>
          </a:prstGeom>
          <a:noFill/>
        </p:spPr>
        <p:txBody>
          <a:bodyPr wrap="none" rtlCol="0">
            <a:spAutoFit/>
          </a:bodyPr>
          <a:lstStyle/>
          <a:p>
            <a:r>
              <a:rPr lang="en-US" dirty="0"/>
              <a:t>Story points </a:t>
            </a:r>
          </a:p>
          <a:p>
            <a:r>
              <a:rPr lang="en-US" dirty="0"/>
              <a:t>delivered</a:t>
            </a:r>
          </a:p>
        </p:txBody>
      </p:sp>
      <p:sp>
        <p:nvSpPr>
          <p:cNvPr id="21" name="TextBox 20">
            <a:extLst>
              <a:ext uri="{FF2B5EF4-FFF2-40B4-BE49-F238E27FC236}">
                <a16:creationId xmlns:a16="http://schemas.microsoft.com/office/drawing/2014/main" id="{79FA1D0B-8E2B-3840-980E-3978B56BD857}"/>
              </a:ext>
            </a:extLst>
          </p:cNvPr>
          <p:cNvSpPr txBox="1"/>
          <p:nvPr/>
        </p:nvSpPr>
        <p:spPr>
          <a:xfrm>
            <a:off x="7755342" y="1665880"/>
            <a:ext cx="681597" cy="307777"/>
          </a:xfrm>
          <a:prstGeom prst="rect">
            <a:avLst/>
          </a:prstGeom>
          <a:noFill/>
        </p:spPr>
        <p:txBody>
          <a:bodyPr wrap="none" rtlCol="0">
            <a:spAutoFit/>
          </a:bodyPr>
          <a:lstStyle/>
          <a:p>
            <a:r>
              <a:rPr lang="en-US" dirty="0"/>
              <a:t>MTTR</a:t>
            </a:r>
          </a:p>
        </p:txBody>
      </p:sp>
      <p:sp>
        <p:nvSpPr>
          <p:cNvPr id="22" name="TextBox 21">
            <a:extLst>
              <a:ext uri="{FF2B5EF4-FFF2-40B4-BE49-F238E27FC236}">
                <a16:creationId xmlns:a16="http://schemas.microsoft.com/office/drawing/2014/main" id="{22CDCB2E-EDD5-ED41-8BE6-D76B44A2421E}"/>
              </a:ext>
            </a:extLst>
          </p:cNvPr>
          <p:cNvSpPr txBox="1"/>
          <p:nvPr/>
        </p:nvSpPr>
        <p:spPr>
          <a:xfrm>
            <a:off x="7665710" y="3073250"/>
            <a:ext cx="1478290" cy="307777"/>
          </a:xfrm>
          <a:prstGeom prst="rect">
            <a:avLst/>
          </a:prstGeom>
          <a:noFill/>
        </p:spPr>
        <p:txBody>
          <a:bodyPr wrap="none" rtlCol="0">
            <a:spAutoFit/>
          </a:bodyPr>
          <a:lstStyle/>
          <a:p>
            <a:r>
              <a:rPr lang="en-US" dirty="0"/>
              <a:t>Deploys per day</a:t>
            </a:r>
          </a:p>
        </p:txBody>
      </p:sp>
      <p:sp>
        <p:nvSpPr>
          <p:cNvPr id="23" name="TextBox 22">
            <a:extLst>
              <a:ext uri="{FF2B5EF4-FFF2-40B4-BE49-F238E27FC236}">
                <a16:creationId xmlns:a16="http://schemas.microsoft.com/office/drawing/2014/main" id="{06678F4D-0E56-4440-9539-EBBD277CF6D5}"/>
              </a:ext>
            </a:extLst>
          </p:cNvPr>
          <p:cNvSpPr txBox="1"/>
          <p:nvPr/>
        </p:nvSpPr>
        <p:spPr>
          <a:xfrm>
            <a:off x="2621597" y="4492180"/>
            <a:ext cx="1170513" cy="307777"/>
          </a:xfrm>
          <a:prstGeom prst="rect">
            <a:avLst/>
          </a:prstGeom>
          <a:noFill/>
        </p:spPr>
        <p:txBody>
          <a:bodyPr wrap="none" rtlCol="0">
            <a:spAutoFit/>
          </a:bodyPr>
          <a:lstStyle/>
          <a:p>
            <a:r>
              <a:rPr lang="en-US" dirty="0"/>
              <a:t>Defect Ratio</a:t>
            </a:r>
          </a:p>
        </p:txBody>
      </p:sp>
      <p:sp>
        <p:nvSpPr>
          <p:cNvPr id="42" name="Content Placeholder 5">
            <a:extLst>
              <a:ext uri="{FF2B5EF4-FFF2-40B4-BE49-F238E27FC236}">
                <a16:creationId xmlns:a16="http://schemas.microsoft.com/office/drawing/2014/main" id="{D121BAE3-B899-5C4A-8B24-EABC68497B78}"/>
              </a:ext>
            </a:extLst>
          </p:cNvPr>
          <p:cNvSpPr txBox="1">
            <a:spLocks/>
          </p:cNvSpPr>
          <p:nvPr/>
        </p:nvSpPr>
        <p:spPr>
          <a:xfrm>
            <a:off x="293204" y="273844"/>
            <a:ext cx="8510380" cy="994172"/>
          </a:xfrm>
          <a:prstGeom prst="rect">
            <a:avLst/>
          </a:prstGeom>
        </p:spPr>
        <p:txBody>
          <a:bodyPr wrap="square"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300" dirty="0">
                <a:solidFill>
                  <a:schemeClr val="dk1"/>
                </a:solidFill>
                <a:latin typeface="Avenir"/>
                <a:sym typeface="Avenir"/>
              </a:rPr>
              <a:t>Metrics reflect team / functional context</a:t>
            </a:r>
            <a:endParaRPr lang="en-US" sz="3300" dirty="0">
              <a:solidFill>
                <a:schemeClr val="dk1"/>
              </a:solidFill>
              <a:latin typeface="Avenir"/>
            </a:endParaRPr>
          </a:p>
        </p:txBody>
      </p:sp>
    </p:spTree>
    <p:extLst>
      <p:ext uri="{BB962C8B-B14F-4D97-AF65-F5344CB8AC3E}">
        <p14:creationId xmlns:p14="http://schemas.microsoft.com/office/powerpoint/2010/main" val="1296224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C0EC56F-71FD-488D-A409-804DD33A57B4}"/>
              </a:ext>
            </a:extLst>
          </p:cNvPr>
          <p:cNvGraphicFramePr>
            <a:graphicFrameLocks noGrp="1"/>
          </p:cNvGraphicFramePr>
          <p:nvPr>
            <p:ph sz="half" idx="4294967295"/>
            <p:extLst>
              <p:ext uri="{D42A27DB-BD31-4B8C-83A1-F6EECF244321}">
                <p14:modId xmlns:p14="http://schemas.microsoft.com/office/powerpoint/2010/main" val="2713641061"/>
              </p:ext>
            </p:extLst>
          </p:nvPr>
        </p:nvGraphicFramePr>
        <p:xfrm>
          <a:off x="4687529" y="939800"/>
          <a:ext cx="3886200" cy="3263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9FF3B120-1AAC-43B2-905F-5397370C9279}"/>
              </a:ext>
            </a:extLst>
          </p:cNvPr>
          <p:cNvSpPr>
            <a:spLocks noGrp="1"/>
          </p:cNvSpPr>
          <p:nvPr>
            <p:ph sz="half" idx="4294967295"/>
          </p:nvPr>
        </p:nvSpPr>
        <p:spPr>
          <a:xfrm>
            <a:off x="0" y="939800"/>
            <a:ext cx="3886200" cy="3263900"/>
          </a:xfrm>
        </p:spPr>
        <p:txBody>
          <a:bodyPr anchor="ctr"/>
          <a:lstStyle/>
          <a:p>
            <a:pPr marL="95250" indent="0" algn="ctr">
              <a:buNone/>
            </a:pPr>
            <a:r>
              <a:rPr lang="en-US" sz="3300" dirty="0">
                <a:latin typeface="Avenir"/>
                <a:cs typeface="Arial"/>
                <a:sym typeface="Arial"/>
              </a:rPr>
              <a:t>Business cares about</a:t>
            </a:r>
          </a:p>
        </p:txBody>
      </p:sp>
    </p:spTree>
    <p:extLst>
      <p:ext uri="{BB962C8B-B14F-4D97-AF65-F5344CB8AC3E}">
        <p14:creationId xmlns:p14="http://schemas.microsoft.com/office/powerpoint/2010/main" val="1759717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BC0EC56F-71FD-488D-A409-804DD33A57B4}"/>
              </a:ext>
            </a:extLst>
          </p:cNvPr>
          <p:cNvGraphicFramePr>
            <a:graphicFrameLocks noGrp="1"/>
          </p:cNvGraphicFramePr>
          <p:nvPr>
            <p:ph sz="half" idx="4294967295"/>
            <p:extLst>
              <p:ext uri="{D42A27DB-BD31-4B8C-83A1-F6EECF244321}">
                <p14:modId xmlns:p14="http://schemas.microsoft.com/office/powerpoint/2010/main" val="248005627"/>
              </p:ext>
            </p:extLst>
          </p:nvPr>
        </p:nvGraphicFramePr>
        <p:xfrm>
          <a:off x="4687529" y="939800"/>
          <a:ext cx="3886200" cy="3263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9FF3B120-1AAC-43B2-905F-5397370C9279}"/>
              </a:ext>
            </a:extLst>
          </p:cNvPr>
          <p:cNvSpPr>
            <a:spLocks noGrp="1"/>
          </p:cNvSpPr>
          <p:nvPr>
            <p:ph sz="half" idx="4294967295"/>
          </p:nvPr>
        </p:nvSpPr>
        <p:spPr>
          <a:xfrm>
            <a:off x="0" y="939800"/>
            <a:ext cx="3886200" cy="3263900"/>
          </a:xfrm>
        </p:spPr>
        <p:txBody>
          <a:bodyPr anchor="ctr"/>
          <a:lstStyle/>
          <a:p>
            <a:pPr marL="95250" indent="0" algn="ctr">
              <a:buNone/>
            </a:pPr>
            <a:r>
              <a:rPr lang="en-US" sz="3300" dirty="0">
                <a:latin typeface="Avenir"/>
                <a:cs typeface="Arial"/>
                <a:sym typeface="Arial"/>
              </a:rPr>
              <a:t>Focus on Customers</a:t>
            </a:r>
          </a:p>
        </p:txBody>
      </p:sp>
    </p:spTree>
    <p:extLst>
      <p:ext uri="{BB962C8B-B14F-4D97-AF65-F5344CB8AC3E}">
        <p14:creationId xmlns:p14="http://schemas.microsoft.com/office/powerpoint/2010/main" val="97856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DB9C7D-ABEC-A842-9291-E44B6ABB295C}"/>
              </a:ext>
            </a:extLst>
          </p:cNvPr>
          <p:cNvSpPr txBox="1"/>
          <p:nvPr/>
        </p:nvSpPr>
        <p:spPr>
          <a:xfrm>
            <a:off x="128332" y="560495"/>
            <a:ext cx="8887369" cy="600164"/>
          </a:xfrm>
          <a:prstGeom prst="rect">
            <a:avLst/>
          </a:prstGeom>
          <a:noFill/>
        </p:spPr>
        <p:txBody>
          <a:bodyPr wrap="none" rtlCol="0">
            <a:spAutoFit/>
          </a:bodyPr>
          <a:lstStyle/>
          <a:p>
            <a:pPr algn="ctr"/>
            <a:r>
              <a:rPr lang="en-US" sz="3300" dirty="0">
                <a:solidFill>
                  <a:schemeClr val="accent6"/>
                </a:solidFill>
                <a:latin typeface="Avenir Book" panose="02000503020000020003" pitchFamily="2" charset="0"/>
                <a:ea typeface="Arial" charset="0"/>
                <a:cs typeface="Arial" charset="0"/>
              </a:rPr>
              <a:t>Value delivery transcends teams and functions</a:t>
            </a:r>
          </a:p>
        </p:txBody>
      </p:sp>
      <p:grpSp>
        <p:nvGrpSpPr>
          <p:cNvPr id="19" name="Group 18">
            <a:extLst>
              <a:ext uri="{FF2B5EF4-FFF2-40B4-BE49-F238E27FC236}">
                <a16:creationId xmlns:a16="http://schemas.microsoft.com/office/drawing/2014/main" id="{53654CE9-1E9B-7746-8798-4C5BA73BA02C}"/>
              </a:ext>
            </a:extLst>
          </p:cNvPr>
          <p:cNvGrpSpPr/>
          <p:nvPr/>
        </p:nvGrpSpPr>
        <p:grpSpPr>
          <a:xfrm>
            <a:off x="455867" y="1752911"/>
            <a:ext cx="8232266" cy="3155285"/>
            <a:chOff x="606908" y="1793517"/>
            <a:chExt cx="10976355" cy="4207046"/>
          </a:xfrm>
        </p:grpSpPr>
        <p:sp>
          <p:nvSpPr>
            <p:cNvPr id="109" name="Triangle 108">
              <a:extLst>
                <a:ext uri="{FF2B5EF4-FFF2-40B4-BE49-F238E27FC236}">
                  <a16:creationId xmlns:a16="http://schemas.microsoft.com/office/drawing/2014/main" id="{1E014A50-E91A-794F-94B3-F13A843C65BE}"/>
                </a:ext>
              </a:extLst>
            </p:cNvPr>
            <p:cNvSpPr/>
            <p:nvPr/>
          </p:nvSpPr>
          <p:spPr bwMode="auto">
            <a:xfrm rot="10800000" flipV="1">
              <a:off x="2606209" y="4069702"/>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10" name="Triangle 109">
              <a:extLst>
                <a:ext uri="{FF2B5EF4-FFF2-40B4-BE49-F238E27FC236}">
                  <a16:creationId xmlns:a16="http://schemas.microsoft.com/office/drawing/2014/main" id="{184C9405-85D0-C94B-B28A-ED050BFCD1F7}"/>
                </a:ext>
              </a:extLst>
            </p:cNvPr>
            <p:cNvSpPr/>
            <p:nvPr/>
          </p:nvSpPr>
          <p:spPr bwMode="auto">
            <a:xfrm rot="10800000" flipV="1">
              <a:off x="2606209" y="2130309"/>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8" name="Triangle 107">
              <a:extLst>
                <a:ext uri="{FF2B5EF4-FFF2-40B4-BE49-F238E27FC236}">
                  <a16:creationId xmlns:a16="http://schemas.microsoft.com/office/drawing/2014/main" id="{818DDC61-2CF2-BD4B-9DFB-7B621DDD3878}"/>
                </a:ext>
              </a:extLst>
            </p:cNvPr>
            <p:cNvSpPr/>
            <p:nvPr/>
          </p:nvSpPr>
          <p:spPr bwMode="auto">
            <a:xfrm rot="10800000" flipH="1" flipV="1">
              <a:off x="9418305" y="4088635"/>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7" name="Triangle 106">
              <a:extLst>
                <a:ext uri="{FF2B5EF4-FFF2-40B4-BE49-F238E27FC236}">
                  <a16:creationId xmlns:a16="http://schemas.microsoft.com/office/drawing/2014/main" id="{FA17038A-0B85-D948-9F87-87C59A3B09B7}"/>
                </a:ext>
              </a:extLst>
            </p:cNvPr>
            <p:cNvSpPr/>
            <p:nvPr/>
          </p:nvSpPr>
          <p:spPr bwMode="auto">
            <a:xfrm rot="10800000" flipH="1" flipV="1">
              <a:off x="9418305" y="2140717"/>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6" name="Rectangle 105">
              <a:extLst>
                <a:ext uri="{FF2B5EF4-FFF2-40B4-BE49-F238E27FC236}">
                  <a16:creationId xmlns:a16="http://schemas.microsoft.com/office/drawing/2014/main" id="{0C9C921E-CBFE-5A4F-A044-172CB9EB4C2E}"/>
                </a:ext>
              </a:extLst>
            </p:cNvPr>
            <p:cNvSpPr/>
            <p:nvPr/>
          </p:nvSpPr>
          <p:spPr bwMode="auto">
            <a:xfrm>
              <a:off x="4989684" y="5192823"/>
              <a:ext cx="2212624"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4" name="Rectangle 103">
              <a:extLst>
                <a:ext uri="{FF2B5EF4-FFF2-40B4-BE49-F238E27FC236}">
                  <a16:creationId xmlns:a16="http://schemas.microsoft.com/office/drawing/2014/main" id="{06A40FCF-A50B-7E40-819B-4E8307A19642}"/>
                </a:ext>
              </a:extLst>
            </p:cNvPr>
            <p:cNvSpPr/>
            <p:nvPr/>
          </p:nvSpPr>
          <p:spPr bwMode="auto">
            <a:xfrm>
              <a:off x="606908" y="4314201"/>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5" name="Rectangle 104">
              <a:extLst>
                <a:ext uri="{FF2B5EF4-FFF2-40B4-BE49-F238E27FC236}">
                  <a16:creationId xmlns:a16="http://schemas.microsoft.com/office/drawing/2014/main" id="{CC1D12C6-965A-B24B-8C8C-497A37977455}"/>
                </a:ext>
              </a:extLst>
            </p:cNvPr>
            <p:cNvSpPr/>
            <p:nvPr/>
          </p:nvSpPr>
          <p:spPr bwMode="auto">
            <a:xfrm>
              <a:off x="606908" y="2375550"/>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3" name="Rectangle 102">
              <a:extLst>
                <a:ext uri="{FF2B5EF4-FFF2-40B4-BE49-F238E27FC236}">
                  <a16:creationId xmlns:a16="http://schemas.microsoft.com/office/drawing/2014/main" id="{92DEF75E-827A-8741-9223-961E224AC820}"/>
                </a:ext>
              </a:extLst>
            </p:cNvPr>
            <p:cNvSpPr/>
            <p:nvPr/>
          </p:nvSpPr>
          <p:spPr bwMode="auto">
            <a:xfrm>
              <a:off x="9166582" y="4324609"/>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2" name="Rectangle 101">
              <a:extLst>
                <a:ext uri="{FF2B5EF4-FFF2-40B4-BE49-F238E27FC236}">
                  <a16:creationId xmlns:a16="http://schemas.microsoft.com/office/drawing/2014/main" id="{209785D9-6C74-864D-B0A4-89DFA855EAE9}"/>
                </a:ext>
              </a:extLst>
            </p:cNvPr>
            <p:cNvSpPr/>
            <p:nvPr/>
          </p:nvSpPr>
          <p:spPr bwMode="auto">
            <a:xfrm>
              <a:off x="9166582" y="2385958"/>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6" name="Rounded Rectangle 5">
              <a:extLst>
                <a:ext uri="{FF2B5EF4-FFF2-40B4-BE49-F238E27FC236}">
                  <a16:creationId xmlns:a16="http://schemas.microsoft.com/office/drawing/2014/main" id="{365C7960-8A42-2143-B108-9E3D1590F290}"/>
                </a:ext>
              </a:extLst>
            </p:cNvPr>
            <p:cNvSpPr/>
            <p:nvPr/>
          </p:nvSpPr>
          <p:spPr>
            <a:xfrm>
              <a:off x="2770015" y="2130309"/>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8" name="Rounded Rectangle 7">
              <a:extLst>
                <a:ext uri="{FF2B5EF4-FFF2-40B4-BE49-F238E27FC236}">
                  <a16:creationId xmlns:a16="http://schemas.microsoft.com/office/drawing/2014/main" id="{F9927F5A-B380-AE4D-BBA8-1A8DAAF9738D}"/>
                </a:ext>
              </a:extLst>
            </p:cNvPr>
            <p:cNvSpPr/>
            <p:nvPr/>
          </p:nvSpPr>
          <p:spPr>
            <a:xfrm>
              <a:off x="2770015" y="4070676"/>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9" name="Rounded Rectangle 8">
              <a:extLst>
                <a:ext uri="{FF2B5EF4-FFF2-40B4-BE49-F238E27FC236}">
                  <a16:creationId xmlns:a16="http://schemas.microsoft.com/office/drawing/2014/main" id="{5C53BA5B-DCFB-DB41-8796-42C49929D9B9}"/>
                </a:ext>
              </a:extLst>
            </p:cNvPr>
            <p:cNvSpPr/>
            <p:nvPr/>
          </p:nvSpPr>
          <p:spPr>
            <a:xfrm>
              <a:off x="8504587" y="2140717"/>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0" name="Rounded Rectangle 9">
              <a:extLst>
                <a:ext uri="{FF2B5EF4-FFF2-40B4-BE49-F238E27FC236}">
                  <a16:creationId xmlns:a16="http://schemas.microsoft.com/office/drawing/2014/main" id="{0212DBB1-AE0A-9747-B340-F53637F55C15}"/>
                </a:ext>
              </a:extLst>
            </p:cNvPr>
            <p:cNvSpPr/>
            <p:nvPr/>
          </p:nvSpPr>
          <p:spPr>
            <a:xfrm>
              <a:off x="8504587" y="4081084"/>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1" name="Rounded Rectangle 10">
              <a:extLst>
                <a:ext uri="{FF2B5EF4-FFF2-40B4-BE49-F238E27FC236}">
                  <a16:creationId xmlns:a16="http://schemas.microsoft.com/office/drawing/2014/main" id="{54639AE2-2411-534C-8D86-BC5611D7987D}"/>
                </a:ext>
              </a:extLst>
            </p:cNvPr>
            <p:cNvSpPr/>
            <p:nvPr/>
          </p:nvSpPr>
          <p:spPr>
            <a:xfrm>
              <a:off x="5637300" y="4505558"/>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grpSp>
          <p:nvGrpSpPr>
            <p:cNvPr id="14" name="Group 13">
              <a:extLst>
                <a:ext uri="{FF2B5EF4-FFF2-40B4-BE49-F238E27FC236}">
                  <a16:creationId xmlns:a16="http://schemas.microsoft.com/office/drawing/2014/main" id="{5ABA8F4A-7F9B-7A4C-A570-B78BC8CA9AF4}"/>
                </a:ext>
              </a:extLst>
            </p:cNvPr>
            <p:cNvGrpSpPr/>
            <p:nvPr/>
          </p:nvGrpSpPr>
          <p:grpSpPr>
            <a:xfrm>
              <a:off x="5495817" y="1793517"/>
              <a:ext cx="1190689" cy="60959"/>
              <a:chOff x="4023008" y="2941082"/>
              <a:chExt cx="893017" cy="45719"/>
            </a:xfrm>
          </p:grpSpPr>
          <p:sp>
            <p:nvSpPr>
              <p:cNvPr id="12" name="Rectangle 11">
                <a:extLst>
                  <a:ext uri="{FF2B5EF4-FFF2-40B4-BE49-F238E27FC236}">
                    <a16:creationId xmlns:a16="http://schemas.microsoft.com/office/drawing/2014/main" id="{50AC1A5C-1F92-9846-AACC-4E8A98B1FC25}"/>
                  </a:ext>
                </a:extLst>
              </p:cNvPr>
              <p:cNvSpPr/>
              <p:nvPr/>
            </p:nvSpPr>
            <p:spPr>
              <a:xfrm>
                <a:off x="4023008" y="2941082"/>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sp>
            <p:nvSpPr>
              <p:cNvPr id="13" name="Rectangle 12">
                <a:extLst>
                  <a:ext uri="{FF2B5EF4-FFF2-40B4-BE49-F238E27FC236}">
                    <a16:creationId xmlns:a16="http://schemas.microsoft.com/office/drawing/2014/main" id="{19AD46C9-E337-E14E-BADA-499306CFD723}"/>
                  </a:ext>
                </a:extLst>
              </p:cNvPr>
              <p:cNvSpPr/>
              <p:nvPr/>
            </p:nvSpPr>
            <p:spPr>
              <a:xfrm>
                <a:off x="4574253" y="2941082"/>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grpSp>
        <p:cxnSp>
          <p:nvCxnSpPr>
            <p:cNvPr id="33" name="Elbow Connector 32">
              <a:extLst>
                <a:ext uri="{FF2B5EF4-FFF2-40B4-BE49-F238E27FC236}">
                  <a16:creationId xmlns:a16="http://schemas.microsoft.com/office/drawing/2014/main" id="{4701DBF4-BBF6-D44C-8E18-2F42F9E1BB2D}"/>
                </a:ext>
              </a:extLst>
            </p:cNvPr>
            <p:cNvCxnSpPr>
              <a:cxnSpLocks/>
              <a:stCxn id="6" idx="3"/>
              <a:endCxn id="84" idx="4"/>
            </p:cNvCxnSpPr>
            <p:nvPr/>
          </p:nvCxnSpPr>
          <p:spPr bwMode="auto">
            <a:xfrm flipV="1">
              <a:off x="3687415" y="2243307"/>
              <a:ext cx="1026080" cy="339603"/>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37" name="Elbow Connector 36">
              <a:extLst>
                <a:ext uri="{FF2B5EF4-FFF2-40B4-BE49-F238E27FC236}">
                  <a16:creationId xmlns:a16="http://schemas.microsoft.com/office/drawing/2014/main" id="{C3D432D3-C75C-E047-BBC1-6CE620FFA14C}"/>
                </a:ext>
              </a:extLst>
            </p:cNvPr>
            <p:cNvCxnSpPr>
              <a:cxnSpLocks/>
              <a:stCxn id="8" idx="3"/>
              <a:endCxn id="89" idx="4"/>
            </p:cNvCxnSpPr>
            <p:nvPr/>
          </p:nvCxnSpPr>
          <p:spPr bwMode="auto">
            <a:xfrm flipV="1">
              <a:off x="3687415" y="2243308"/>
              <a:ext cx="1713740" cy="2279969"/>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40" name="Elbow Connector 39">
              <a:extLst>
                <a:ext uri="{FF2B5EF4-FFF2-40B4-BE49-F238E27FC236}">
                  <a16:creationId xmlns:a16="http://schemas.microsoft.com/office/drawing/2014/main" id="{DE65B14D-D03D-374F-AA93-C77C9A4DB314}"/>
                </a:ext>
              </a:extLst>
            </p:cNvPr>
            <p:cNvCxnSpPr>
              <a:cxnSpLocks/>
              <a:stCxn id="93" idx="4"/>
              <a:endCxn id="9" idx="1"/>
            </p:cNvCxnSpPr>
            <p:nvPr/>
          </p:nvCxnSpPr>
          <p:spPr bwMode="auto">
            <a:xfrm rot="16200000" flipH="1">
              <a:off x="7796565" y="1885297"/>
              <a:ext cx="350011" cy="1066031"/>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41" name="Elbow Connector 40">
              <a:extLst>
                <a:ext uri="{FF2B5EF4-FFF2-40B4-BE49-F238E27FC236}">
                  <a16:creationId xmlns:a16="http://schemas.microsoft.com/office/drawing/2014/main" id="{C8025A44-AB0F-D54F-8A92-C72F7FFDEA0F}"/>
                </a:ext>
              </a:extLst>
            </p:cNvPr>
            <p:cNvCxnSpPr>
              <a:cxnSpLocks/>
              <a:stCxn id="94" idx="4"/>
              <a:endCxn id="10" idx="1"/>
            </p:cNvCxnSpPr>
            <p:nvPr/>
          </p:nvCxnSpPr>
          <p:spPr bwMode="auto">
            <a:xfrm rot="16200000" flipH="1">
              <a:off x="6498934" y="2528030"/>
              <a:ext cx="2290377" cy="1720929"/>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CDDCC2FE-5B11-0944-9FD1-CF7AE6454B96}"/>
                </a:ext>
              </a:extLst>
            </p:cNvPr>
            <p:cNvCxnSpPr>
              <a:cxnSpLocks/>
              <a:stCxn id="11" idx="0"/>
              <a:endCxn id="80" idx="4"/>
            </p:cNvCxnSpPr>
            <p:nvPr/>
          </p:nvCxnSpPr>
          <p:spPr bwMode="auto">
            <a:xfrm flipV="1">
              <a:off x="6096000" y="2243307"/>
              <a:ext cx="0" cy="2262251"/>
            </a:xfrm>
            <a:prstGeom prst="line">
              <a:avLst/>
            </a:prstGeom>
            <a:solidFill>
              <a:schemeClr val="accent1"/>
            </a:solidFill>
            <a:ln w="15875" cap="flat" cmpd="sng" algn="ctr">
              <a:solidFill>
                <a:srgbClr val="82BC00"/>
              </a:solidFill>
              <a:prstDash val="sysDot"/>
              <a:round/>
              <a:headEnd type="none" w="med" len="med"/>
              <a:tailEnd type="none" w="med" len="med"/>
            </a:ln>
            <a:effectLst/>
          </p:spPr>
        </p:cxnSp>
        <p:sp>
          <p:nvSpPr>
            <p:cNvPr id="80" name="Donut 79">
              <a:extLst>
                <a:ext uri="{FF2B5EF4-FFF2-40B4-BE49-F238E27FC236}">
                  <a16:creationId xmlns:a16="http://schemas.microsoft.com/office/drawing/2014/main" id="{0714B9F9-1803-524F-ACA5-C6687E47937C}"/>
                </a:ext>
              </a:extLst>
            </p:cNvPr>
            <p:cNvSpPr/>
            <p:nvPr/>
          </p:nvSpPr>
          <p:spPr bwMode="auto">
            <a:xfrm>
              <a:off x="6056052"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89" name="Donut 88">
              <a:extLst>
                <a:ext uri="{FF2B5EF4-FFF2-40B4-BE49-F238E27FC236}">
                  <a16:creationId xmlns:a16="http://schemas.microsoft.com/office/drawing/2014/main" id="{432C9CF6-B165-D64F-B9C5-576DB9A73A37}"/>
                </a:ext>
              </a:extLst>
            </p:cNvPr>
            <p:cNvSpPr/>
            <p:nvPr/>
          </p:nvSpPr>
          <p:spPr bwMode="auto">
            <a:xfrm>
              <a:off x="5361206"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3" name="Donut 92">
              <a:extLst>
                <a:ext uri="{FF2B5EF4-FFF2-40B4-BE49-F238E27FC236}">
                  <a16:creationId xmlns:a16="http://schemas.microsoft.com/office/drawing/2014/main" id="{D4CDA762-900E-044E-868C-EC8CE5F984CA}"/>
                </a:ext>
              </a:extLst>
            </p:cNvPr>
            <p:cNvSpPr/>
            <p:nvPr/>
          </p:nvSpPr>
          <p:spPr bwMode="auto">
            <a:xfrm>
              <a:off x="7398608"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4" name="Donut 93">
              <a:extLst>
                <a:ext uri="{FF2B5EF4-FFF2-40B4-BE49-F238E27FC236}">
                  <a16:creationId xmlns:a16="http://schemas.microsoft.com/office/drawing/2014/main" id="{254F50E1-0EA8-6440-BEE7-4707F48462F2}"/>
                </a:ext>
              </a:extLst>
            </p:cNvPr>
            <p:cNvSpPr/>
            <p:nvPr/>
          </p:nvSpPr>
          <p:spPr bwMode="auto">
            <a:xfrm>
              <a:off x="6743709"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7" name="TextBox 96">
              <a:extLst>
                <a:ext uri="{FF2B5EF4-FFF2-40B4-BE49-F238E27FC236}">
                  <a16:creationId xmlns:a16="http://schemas.microsoft.com/office/drawing/2014/main" id="{355DA3B8-A878-D94B-A018-CF461A419C55}"/>
                </a:ext>
              </a:extLst>
            </p:cNvPr>
            <p:cNvSpPr txBox="1"/>
            <p:nvPr/>
          </p:nvSpPr>
          <p:spPr>
            <a:xfrm>
              <a:off x="1591924" y="2533197"/>
              <a:ext cx="1175964"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Planning</a:t>
              </a:r>
            </a:p>
          </p:txBody>
        </p:sp>
        <p:sp>
          <p:nvSpPr>
            <p:cNvPr id="98" name="TextBox 97">
              <a:extLst>
                <a:ext uri="{FF2B5EF4-FFF2-40B4-BE49-F238E27FC236}">
                  <a16:creationId xmlns:a16="http://schemas.microsoft.com/office/drawing/2014/main" id="{7B89FA49-3C98-444F-B6B2-B4C6CBB09F1B}"/>
                </a:ext>
              </a:extLst>
            </p:cNvPr>
            <p:cNvSpPr txBox="1"/>
            <p:nvPr/>
          </p:nvSpPr>
          <p:spPr>
            <a:xfrm>
              <a:off x="1115299" y="4471849"/>
              <a:ext cx="1652589"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Development</a:t>
              </a:r>
            </a:p>
          </p:txBody>
        </p:sp>
        <p:sp>
          <p:nvSpPr>
            <p:cNvPr id="99" name="TextBox 98">
              <a:extLst>
                <a:ext uri="{FF2B5EF4-FFF2-40B4-BE49-F238E27FC236}">
                  <a16:creationId xmlns:a16="http://schemas.microsoft.com/office/drawing/2014/main" id="{90CF6513-5F00-6C47-BA48-FD7E4096F1C2}"/>
                </a:ext>
              </a:extLst>
            </p:cNvPr>
            <p:cNvSpPr txBox="1"/>
            <p:nvPr/>
          </p:nvSpPr>
          <p:spPr>
            <a:xfrm>
              <a:off x="9428939" y="2544932"/>
              <a:ext cx="1413208"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Operations</a:t>
              </a:r>
            </a:p>
          </p:txBody>
        </p:sp>
        <p:sp>
          <p:nvSpPr>
            <p:cNvPr id="100" name="TextBox 99">
              <a:extLst>
                <a:ext uri="{FF2B5EF4-FFF2-40B4-BE49-F238E27FC236}">
                  <a16:creationId xmlns:a16="http://schemas.microsoft.com/office/drawing/2014/main" id="{2980BFA5-6F90-3349-A7E3-6638871FEEBC}"/>
                </a:ext>
              </a:extLst>
            </p:cNvPr>
            <p:cNvSpPr txBox="1"/>
            <p:nvPr/>
          </p:nvSpPr>
          <p:spPr>
            <a:xfrm>
              <a:off x="9421988" y="4482257"/>
              <a:ext cx="1122529"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Release</a:t>
              </a:r>
            </a:p>
          </p:txBody>
        </p:sp>
        <p:sp>
          <p:nvSpPr>
            <p:cNvPr id="101" name="TextBox 100">
              <a:extLst>
                <a:ext uri="{FF2B5EF4-FFF2-40B4-BE49-F238E27FC236}">
                  <a16:creationId xmlns:a16="http://schemas.microsoft.com/office/drawing/2014/main" id="{738830DA-8A11-8149-BB87-87E5D75E1956}"/>
                </a:ext>
              </a:extLst>
            </p:cNvPr>
            <p:cNvSpPr txBox="1"/>
            <p:nvPr/>
          </p:nvSpPr>
          <p:spPr>
            <a:xfrm>
              <a:off x="5581755" y="5445875"/>
              <a:ext cx="1028487" cy="410369"/>
            </a:xfrm>
            <a:prstGeom prst="rect">
              <a:avLst/>
            </a:prstGeom>
            <a:noFill/>
          </p:spPr>
          <p:txBody>
            <a:bodyPr wrap="none" rtlCol="0">
              <a:spAutoFit/>
            </a:bodyPr>
            <a:lstStyle/>
            <a:p>
              <a:pPr algn="ctr"/>
              <a:r>
                <a:rPr lang="en-US" dirty="0">
                  <a:solidFill>
                    <a:srgbClr val="58585B"/>
                  </a:solidFill>
                  <a:latin typeface="Arial" charset="0"/>
                  <a:ea typeface="Arial" charset="0"/>
                  <a:cs typeface="Arial" charset="0"/>
                </a:rPr>
                <a:t>Testing</a:t>
              </a:r>
            </a:p>
          </p:txBody>
        </p:sp>
        <p:sp>
          <p:nvSpPr>
            <p:cNvPr id="84" name="Donut 83">
              <a:extLst>
                <a:ext uri="{FF2B5EF4-FFF2-40B4-BE49-F238E27FC236}">
                  <a16:creationId xmlns:a16="http://schemas.microsoft.com/office/drawing/2014/main" id="{2AD827B3-533A-CE4B-9E7A-DF2A48A95F35}"/>
                </a:ext>
              </a:extLst>
            </p:cNvPr>
            <p:cNvSpPr/>
            <p:nvPr/>
          </p:nvSpPr>
          <p:spPr bwMode="auto">
            <a:xfrm>
              <a:off x="4673546"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pic>
          <p:nvPicPr>
            <p:cNvPr id="146" name="Picture 145">
              <a:extLst>
                <a:ext uri="{FF2B5EF4-FFF2-40B4-BE49-F238E27FC236}">
                  <a16:creationId xmlns:a16="http://schemas.microsoft.com/office/drawing/2014/main" id="{D474E4F8-547C-0F4D-BA1B-F1F6144B74DE}"/>
                </a:ext>
              </a:extLst>
            </p:cNvPr>
            <p:cNvPicPr>
              <a:picLocks noChangeAspect="1"/>
            </p:cNvPicPr>
            <p:nvPr/>
          </p:nvPicPr>
          <p:blipFill>
            <a:blip r:embed="rId3">
              <a:biLevel thresh="25000"/>
            </a:blip>
            <a:stretch>
              <a:fillRect/>
            </a:stretch>
          </p:blipFill>
          <p:spPr>
            <a:xfrm>
              <a:off x="8637592" y="4312144"/>
              <a:ext cx="647707" cy="457989"/>
            </a:xfrm>
            <a:prstGeom prst="rect">
              <a:avLst/>
            </a:prstGeom>
          </p:spPr>
        </p:pic>
        <p:pic>
          <p:nvPicPr>
            <p:cNvPr id="4" name="Graphic 3" descr="Daily calendar">
              <a:extLst>
                <a:ext uri="{FF2B5EF4-FFF2-40B4-BE49-F238E27FC236}">
                  <a16:creationId xmlns:a16="http://schemas.microsoft.com/office/drawing/2014/main" id="{1A851070-F023-EE46-A361-0402128FC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376" y="2140717"/>
              <a:ext cx="819712" cy="819712"/>
            </a:xfrm>
            <a:prstGeom prst="rect">
              <a:avLst/>
            </a:prstGeom>
          </p:spPr>
        </p:pic>
        <p:pic>
          <p:nvPicPr>
            <p:cNvPr id="7" name="Graphic 6" descr="Label">
              <a:extLst>
                <a:ext uri="{FF2B5EF4-FFF2-40B4-BE49-F238E27FC236}">
                  <a16:creationId xmlns:a16="http://schemas.microsoft.com/office/drawing/2014/main" id="{C8295FED-F603-5C48-9800-6F89AB2D2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712" y="2115521"/>
              <a:ext cx="914400" cy="914400"/>
            </a:xfrm>
            <a:prstGeom prst="rect">
              <a:avLst/>
            </a:prstGeom>
          </p:spPr>
        </p:pic>
        <p:pic>
          <p:nvPicPr>
            <p:cNvPr id="16" name="Graphic 15" descr="Test tubes">
              <a:extLst>
                <a:ext uri="{FF2B5EF4-FFF2-40B4-BE49-F238E27FC236}">
                  <a16:creationId xmlns:a16="http://schemas.microsoft.com/office/drawing/2014/main" id="{E4D4EFF4-5322-7045-B2CA-7F85C06D17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830" y="4556451"/>
              <a:ext cx="799387" cy="799387"/>
            </a:xfrm>
            <a:prstGeom prst="rect">
              <a:avLst/>
            </a:prstGeom>
          </p:spPr>
        </p:pic>
        <p:pic>
          <p:nvPicPr>
            <p:cNvPr id="18" name="Graphic 17" descr="Programmer">
              <a:extLst>
                <a:ext uri="{FF2B5EF4-FFF2-40B4-BE49-F238E27FC236}">
                  <a16:creationId xmlns:a16="http://schemas.microsoft.com/office/drawing/2014/main" id="{28CAF7E5-4590-E44E-92C5-5E9D11FFBB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8089" y="4062386"/>
              <a:ext cx="859649" cy="859649"/>
            </a:xfrm>
            <a:prstGeom prst="rect">
              <a:avLst/>
            </a:prstGeom>
          </p:spPr>
        </p:pic>
      </p:grpSp>
    </p:spTree>
    <p:extLst>
      <p:ext uri="{BB962C8B-B14F-4D97-AF65-F5344CB8AC3E}">
        <p14:creationId xmlns:p14="http://schemas.microsoft.com/office/powerpoint/2010/main" val="17930847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3654CE9-1E9B-7746-8798-4C5BA73BA02C}"/>
              </a:ext>
            </a:extLst>
          </p:cNvPr>
          <p:cNvGrpSpPr/>
          <p:nvPr/>
        </p:nvGrpSpPr>
        <p:grpSpPr>
          <a:xfrm>
            <a:off x="455867" y="1752911"/>
            <a:ext cx="8232266" cy="3155285"/>
            <a:chOff x="606908" y="1793517"/>
            <a:chExt cx="10976355" cy="4207046"/>
          </a:xfrm>
        </p:grpSpPr>
        <p:sp>
          <p:nvSpPr>
            <p:cNvPr id="109" name="Triangle 108">
              <a:extLst>
                <a:ext uri="{FF2B5EF4-FFF2-40B4-BE49-F238E27FC236}">
                  <a16:creationId xmlns:a16="http://schemas.microsoft.com/office/drawing/2014/main" id="{1E014A50-E91A-794F-94B3-F13A843C65BE}"/>
                </a:ext>
              </a:extLst>
            </p:cNvPr>
            <p:cNvSpPr/>
            <p:nvPr/>
          </p:nvSpPr>
          <p:spPr bwMode="auto">
            <a:xfrm rot="10800000" flipV="1">
              <a:off x="2606209" y="4069702"/>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10" name="Triangle 109">
              <a:extLst>
                <a:ext uri="{FF2B5EF4-FFF2-40B4-BE49-F238E27FC236}">
                  <a16:creationId xmlns:a16="http://schemas.microsoft.com/office/drawing/2014/main" id="{184C9405-85D0-C94B-B28A-ED050BFCD1F7}"/>
                </a:ext>
              </a:extLst>
            </p:cNvPr>
            <p:cNvSpPr/>
            <p:nvPr/>
          </p:nvSpPr>
          <p:spPr bwMode="auto">
            <a:xfrm rot="10800000" flipV="1">
              <a:off x="2606209" y="2130309"/>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8" name="Triangle 107">
              <a:extLst>
                <a:ext uri="{FF2B5EF4-FFF2-40B4-BE49-F238E27FC236}">
                  <a16:creationId xmlns:a16="http://schemas.microsoft.com/office/drawing/2014/main" id="{818DDC61-2CF2-BD4B-9DFB-7B621DDD3878}"/>
                </a:ext>
              </a:extLst>
            </p:cNvPr>
            <p:cNvSpPr/>
            <p:nvPr/>
          </p:nvSpPr>
          <p:spPr bwMode="auto">
            <a:xfrm rot="10800000" flipH="1" flipV="1">
              <a:off x="9418305" y="4088635"/>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7" name="Triangle 106">
              <a:extLst>
                <a:ext uri="{FF2B5EF4-FFF2-40B4-BE49-F238E27FC236}">
                  <a16:creationId xmlns:a16="http://schemas.microsoft.com/office/drawing/2014/main" id="{FA17038A-0B85-D948-9F87-87C59A3B09B7}"/>
                </a:ext>
              </a:extLst>
            </p:cNvPr>
            <p:cNvSpPr/>
            <p:nvPr/>
          </p:nvSpPr>
          <p:spPr bwMode="auto">
            <a:xfrm rot="10800000" flipH="1" flipV="1">
              <a:off x="9418305" y="2140717"/>
              <a:ext cx="164712" cy="237879"/>
            </a:xfrm>
            <a:prstGeom prst="triangle">
              <a:avLst>
                <a:gd name="adj" fmla="val 1"/>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6" name="Rectangle 105">
              <a:extLst>
                <a:ext uri="{FF2B5EF4-FFF2-40B4-BE49-F238E27FC236}">
                  <a16:creationId xmlns:a16="http://schemas.microsoft.com/office/drawing/2014/main" id="{0C9C921E-CBFE-5A4F-A044-172CB9EB4C2E}"/>
                </a:ext>
              </a:extLst>
            </p:cNvPr>
            <p:cNvSpPr/>
            <p:nvPr/>
          </p:nvSpPr>
          <p:spPr bwMode="auto">
            <a:xfrm>
              <a:off x="4989684" y="5192823"/>
              <a:ext cx="2212624"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4" name="Rectangle 103">
              <a:extLst>
                <a:ext uri="{FF2B5EF4-FFF2-40B4-BE49-F238E27FC236}">
                  <a16:creationId xmlns:a16="http://schemas.microsoft.com/office/drawing/2014/main" id="{06A40FCF-A50B-7E40-819B-4E8307A19642}"/>
                </a:ext>
              </a:extLst>
            </p:cNvPr>
            <p:cNvSpPr/>
            <p:nvPr/>
          </p:nvSpPr>
          <p:spPr bwMode="auto">
            <a:xfrm>
              <a:off x="606908" y="4314201"/>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5" name="Rectangle 104">
              <a:extLst>
                <a:ext uri="{FF2B5EF4-FFF2-40B4-BE49-F238E27FC236}">
                  <a16:creationId xmlns:a16="http://schemas.microsoft.com/office/drawing/2014/main" id="{CC1D12C6-965A-B24B-8C8C-497A37977455}"/>
                </a:ext>
              </a:extLst>
            </p:cNvPr>
            <p:cNvSpPr/>
            <p:nvPr/>
          </p:nvSpPr>
          <p:spPr bwMode="auto">
            <a:xfrm>
              <a:off x="606908" y="2375550"/>
              <a:ext cx="2415019"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3" name="Rectangle 102">
              <a:extLst>
                <a:ext uri="{FF2B5EF4-FFF2-40B4-BE49-F238E27FC236}">
                  <a16:creationId xmlns:a16="http://schemas.microsoft.com/office/drawing/2014/main" id="{92DEF75E-827A-8741-9223-961E224AC820}"/>
                </a:ext>
              </a:extLst>
            </p:cNvPr>
            <p:cNvSpPr/>
            <p:nvPr/>
          </p:nvSpPr>
          <p:spPr bwMode="auto">
            <a:xfrm>
              <a:off x="9166582" y="4324609"/>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102" name="Rectangle 101">
              <a:extLst>
                <a:ext uri="{FF2B5EF4-FFF2-40B4-BE49-F238E27FC236}">
                  <a16:creationId xmlns:a16="http://schemas.microsoft.com/office/drawing/2014/main" id="{209785D9-6C74-864D-B0A4-89DFA855EAE9}"/>
                </a:ext>
              </a:extLst>
            </p:cNvPr>
            <p:cNvSpPr/>
            <p:nvPr/>
          </p:nvSpPr>
          <p:spPr bwMode="auto">
            <a:xfrm>
              <a:off x="9166582" y="2385958"/>
              <a:ext cx="2416681" cy="807740"/>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6" name="Rounded Rectangle 5">
              <a:extLst>
                <a:ext uri="{FF2B5EF4-FFF2-40B4-BE49-F238E27FC236}">
                  <a16:creationId xmlns:a16="http://schemas.microsoft.com/office/drawing/2014/main" id="{365C7960-8A42-2143-B108-9E3D1590F290}"/>
                </a:ext>
              </a:extLst>
            </p:cNvPr>
            <p:cNvSpPr/>
            <p:nvPr/>
          </p:nvSpPr>
          <p:spPr>
            <a:xfrm>
              <a:off x="2770015" y="2130309"/>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8" name="Rounded Rectangle 7">
              <a:extLst>
                <a:ext uri="{FF2B5EF4-FFF2-40B4-BE49-F238E27FC236}">
                  <a16:creationId xmlns:a16="http://schemas.microsoft.com/office/drawing/2014/main" id="{F9927F5A-B380-AE4D-BBA8-1A8DAAF9738D}"/>
                </a:ext>
              </a:extLst>
            </p:cNvPr>
            <p:cNvSpPr/>
            <p:nvPr/>
          </p:nvSpPr>
          <p:spPr>
            <a:xfrm>
              <a:off x="2770015" y="4070676"/>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9" name="Rounded Rectangle 8">
              <a:extLst>
                <a:ext uri="{FF2B5EF4-FFF2-40B4-BE49-F238E27FC236}">
                  <a16:creationId xmlns:a16="http://schemas.microsoft.com/office/drawing/2014/main" id="{5C53BA5B-DCFB-DB41-8796-42C49929D9B9}"/>
                </a:ext>
              </a:extLst>
            </p:cNvPr>
            <p:cNvSpPr/>
            <p:nvPr/>
          </p:nvSpPr>
          <p:spPr>
            <a:xfrm>
              <a:off x="8504587" y="2140717"/>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0" name="Rounded Rectangle 9">
              <a:extLst>
                <a:ext uri="{FF2B5EF4-FFF2-40B4-BE49-F238E27FC236}">
                  <a16:creationId xmlns:a16="http://schemas.microsoft.com/office/drawing/2014/main" id="{0212DBB1-AE0A-9747-B340-F53637F55C15}"/>
                </a:ext>
              </a:extLst>
            </p:cNvPr>
            <p:cNvSpPr/>
            <p:nvPr/>
          </p:nvSpPr>
          <p:spPr>
            <a:xfrm>
              <a:off x="8504587" y="4081084"/>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sp>
          <p:nvSpPr>
            <p:cNvPr id="11" name="Rounded Rectangle 10">
              <a:extLst>
                <a:ext uri="{FF2B5EF4-FFF2-40B4-BE49-F238E27FC236}">
                  <a16:creationId xmlns:a16="http://schemas.microsoft.com/office/drawing/2014/main" id="{54639AE2-2411-534C-8D86-BC5611D7987D}"/>
                </a:ext>
              </a:extLst>
            </p:cNvPr>
            <p:cNvSpPr/>
            <p:nvPr/>
          </p:nvSpPr>
          <p:spPr>
            <a:xfrm>
              <a:off x="5637300" y="4505558"/>
              <a:ext cx="917400" cy="905201"/>
            </a:xfrm>
            <a:prstGeom prst="roundRect">
              <a:avLst>
                <a:gd name="adj" fmla="val 0"/>
              </a:avLst>
            </a:prstGeom>
            <a:solidFill>
              <a:srgbClr val="82BC00"/>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sz="1800" b="1" dirty="0">
                <a:solidFill>
                  <a:schemeClr val="bg1"/>
                </a:solidFill>
              </a:endParaRPr>
            </a:p>
          </p:txBody>
        </p:sp>
        <p:grpSp>
          <p:nvGrpSpPr>
            <p:cNvPr id="14" name="Group 13">
              <a:extLst>
                <a:ext uri="{FF2B5EF4-FFF2-40B4-BE49-F238E27FC236}">
                  <a16:creationId xmlns:a16="http://schemas.microsoft.com/office/drawing/2014/main" id="{5ABA8F4A-7F9B-7A4C-A570-B78BC8CA9AF4}"/>
                </a:ext>
              </a:extLst>
            </p:cNvPr>
            <p:cNvGrpSpPr/>
            <p:nvPr/>
          </p:nvGrpSpPr>
          <p:grpSpPr>
            <a:xfrm>
              <a:off x="5495817" y="1793517"/>
              <a:ext cx="1190689" cy="60959"/>
              <a:chOff x="4023008" y="2941082"/>
              <a:chExt cx="893017" cy="45719"/>
            </a:xfrm>
          </p:grpSpPr>
          <p:sp>
            <p:nvSpPr>
              <p:cNvPr id="12" name="Rectangle 11">
                <a:extLst>
                  <a:ext uri="{FF2B5EF4-FFF2-40B4-BE49-F238E27FC236}">
                    <a16:creationId xmlns:a16="http://schemas.microsoft.com/office/drawing/2014/main" id="{50AC1A5C-1F92-9846-AACC-4E8A98B1FC25}"/>
                  </a:ext>
                </a:extLst>
              </p:cNvPr>
              <p:cNvSpPr/>
              <p:nvPr/>
            </p:nvSpPr>
            <p:spPr>
              <a:xfrm>
                <a:off x="4023008" y="2941082"/>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sp>
            <p:nvSpPr>
              <p:cNvPr id="13" name="Rectangle 12">
                <a:extLst>
                  <a:ext uri="{FF2B5EF4-FFF2-40B4-BE49-F238E27FC236}">
                    <a16:creationId xmlns:a16="http://schemas.microsoft.com/office/drawing/2014/main" id="{19AD46C9-E337-E14E-BADA-499306CFD723}"/>
                  </a:ext>
                </a:extLst>
              </p:cNvPr>
              <p:cNvSpPr/>
              <p:nvPr/>
            </p:nvSpPr>
            <p:spPr>
              <a:xfrm>
                <a:off x="4574253" y="2941082"/>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defTabSz="914378" hangingPunct="0"/>
                <a:endParaRPr lang="en-US" dirty="0">
                  <a:solidFill>
                    <a:srgbClr val="58585B"/>
                  </a:solidFill>
                  <a:latin typeface="Arial Regular"/>
                </a:endParaRPr>
              </a:p>
            </p:txBody>
          </p:sp>
        </p:grpSp>
        <p:cxnSp>
          <p:nvCxnSpPr>
            <p:cNvPr id="33" name="Elbow Connector 32">
              <a:extLst>
                <a:ext uri="{FF2B5EF4-FFF2-40B4-BE49-F238E27FC236}">
                  <a16:creationId xmlns:a16="http://schemas.microsoft.com/office/drawing/2014/main" id="{4701DBF4-BBF6-D44C-8E18-2F42F9E1BB2D}"/>
                </a:ext>
              </a:extLst>
            </p:cNvPr>
            <p:cNvCxnSpPr>
              <a:cxnSpLocks/>
              <a:stCxn id="6" idx="3"/>
              <a:endCxn id="84" idx="4"/>
            </p:cNvCxnSpPr>
            <p:nvPr/>
          </p:nvCxnSpPr>
          <p:spPr bwMode="auto">
            <a:xfrm flipV="1">
              <a:off x="3687415" y="2243307"/>
              <a:ext cx="1026080" cy="339603"/>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37" name="Elbow Connector 36">
              <a:extLst>
                <a:ext uri="{FF2B5EF4-FFF2-40B4-BE49-F238E27FC236}">
                  <a16:creationId xmlns:a16="http://schemas.microsoft.com/office/drawing/2014/main" id="{C3D432D3-C75C-E047-BBC1-6CE620FFA14C}"/>
                </a:ext>
              </a:extLst>
            </p:cNvPr>
            <p:cNvCxnSpPr>
              <a:cxnSpLocks/>
              <a:stCxn id="8" idx="3"/>
              <a:endCxn id="89" idx="4"/>
            </p:cNvCxnSpPr>
            <p:nvPr/>
          </p:nvCxnSpPr>
          <p:spPr bwMode="auto">
            <a:xfrm flipV="1">
              <a:off x="3687415" y="2243308"/>
              <a:ext cx="1713740" cy="2279969"/>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40" name="Elbow Connector 39">
              <a:extLst>
                <a:ext uri="{FF2B5EF4-FFF2-40B4-BE49-F238E27FC236}">
                  <a16:creationId xmlns:a16="http://schemas.microsoft.com/office/drawing/2014/main" id="{DE65B14D-D03D-374F-AA93-C77C9A4DB314}"/>
                </a:ext>
              </a:extLst>
            </p:cNvPr>
            <p:cNvCxnSpPr>
              <a:cxnSpLocks/>
              <a:stCxn id="93" idx="4"/>
              <a:endCxn id="9" idx="1"/>
            </p:cNvCxnSpPr>
            <p:nvPr/>
          </p:nvCxnSpPr>
          <p:spPr bwMode="auto">
            <a:xfrm rot="16200000" flipH="1">
              <a:off x="7796565" y="1885297"/>
              <a:ext cx="350011" cy="1066031"/>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41" name="Elbow Connector 40">
              <a:extLst>
                <a:ext uri="{FF2B5EF4-FFF2-40B4-BE49-F238E27FC236}">
                  <a16:creationId xmlns:a16="http://schemas.microsoft.com/office/drawing/2014/main" id="{C8025A44-AB0F-D54F-8A92-C72F7FFDEA0F}"/>
                </a:ext>
              </a:extLst>
            </p:cNvPr>
            <p:cNvCxnSpPr>
              <a:cxnSpLocks/>
              <a:stCxn id="94" idx="4"/>
              <a:endCxn id="10" idx="1"/>
            </p:cNvCxnSpPr>
            <p:nvPr/>
          </p:nvCxnSpPr>
          <p:spPr bwMode="auto">
            <a:xfrm rot="16200000" flipH="1">
              <a:off x="6498934" y="2528030"/>
              <a:ext cx="2290377" cy="1720929"/>
            </a:xfrm>
            <a:prstGeom prst="bentConnector2">
              <a:avLst/>
            </a:prstGeom>
            <a:solidFill>
              <a:schemeClr val="accent1"/>
            </a:solidFill>
            <a:ln w="15875" cap="flat" cmpd="sng" algn="ctr">
              <a:solidFill>
                <a:srgbClr val="82BC00"/>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CDDCC2FE-5B11-0944-9FD1-CF7AE6454B96}"/>
                </a:ext>
              </a:extLst>
            </p:cNvPr>
            <p:cNvCxnSpPr>
              <a:cxnSpLocks/>
              <a:stCxn id="11" idx="0"/>
              <a:endCxn id="80" idx="4"/>
            </p:cNvCxnSpPr>
            <p:nvPr/>
          </p:nvCxnSpPr>
          <p:spPr bwMode="auto">
            <a:xfrm flipV="1">
              <a:off x="6096000" y="2243307"/>
              <a:ext cx="0" cy="2262251"/>
            </a:xfrm>
            <a:prstGeom prst="line">
              <a:avLst/>
            </a:prstGeom>
            <a:solidFill>
              <a:schemeClr val="accent1"/>
            </a:solidFill>
            <a:ln w="15875" cap="flat" cmpd="sng" algn="ctr">
              <a:solidFill>
                <a:srgbClr val="82BC00"/>
              </a:solidFill>
              <a:prstDash val="sysDot"/>
              <a:round/>
              <a:headEnd type="none" w="med" len="med"/>
              <a:tailEnd type="none" w="med" len="med"/>
            </a:ln>
            <a:effectLst/>
          </p:spPr>
        </p:cxnSp>
        <p:sp>
          <p:nvSpPr>
            <p:cNvPr id="80" name="Donut 79">
              <a:extLst>
                <a:ext uri="{FF2B5EF4-FFF2-40B4-BE49-F238E27FC236}">
                  <a16:creationId xmlns:a16="http://schemas.microsoft.com/office/drawing/2014/main" id="{0714B9F9-1803-524F-ACA5-C6687E47937C}"/>
                </a:ext>
              </a:extLst>
            </p:cNvPr>
            <p:cNvSpPr/>
            <p:nvPr/>
          </p:nvSpPr>
          <p:spPr bwMode="auto">
            <a:xfrm>
              <a:off x="6056052"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89" name="Donut 88">
              <a:extLst>
                <a:ext uri="{FF2B5EF4-FFF2-40B4-BE49-F238E27FC236}">
                  <a16:creationId xmlns:a16="http://schemas.microsoft.com/office/drawing/2014/main" id="{432C9CF6-B165-D64F-B9C5-576DB9A73A37}"/>
                </a:ext>
              </a:extLst>
            </p:cNvPr>
            <p:cNvSpPr/>
            <p:nvPr/>
          </p:nvSpPr>
          <p:spPr bwMode="auto">
            <a:xfrm>
              <a:off x="5361206"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3" name="Donut 92">
              <a:extLst>
                <a:ext uri="{FF2B5EF4-FFF2-40B4-BE49-F238E27FC236}">
                  <a16:creationId xmlns:a16="http://schemas.microsoft.com/office/drawing/2014/main" id="{D4CDA762-900E-044E-868C-EC8CE5F984CA}"/>
                </a:ext>
              </a:extLst>
            </p:cNvPr>
            <p:cNvSpPr/>
            <p:nvPr/>
          </p:nvSpPr>
          <p:spPr bwMode="auto">
            <a:xfrm>
              <a:off x="7398608"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4" name="Donut 93">
              <a:extLst>
                <a:ext uri="{FF2B5EF4-FFF2-40B4-BE49-F238E27FC236}">
                  <a16:creationId xmlns:a16="http://schemas.microsoft.com/office/drawing/2014/main" id="{254F50E1-0EA8-6440-BEE7-4707F48462F2}"/>
                </a:ext>
              </a:extLst>
            </p:cNvPr>
            <p:cNvSpPr/>
            <p:nvPr/>
          </p:nvSpPr>
          <p:spPr bwMode="auto">
            <a:xfrm>
              <a:off x="6743709"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sp>
          <p:nvSpPr>
            <p:cNvPr id="97" name="TextBox 96">
              <a:extLst>
                <a:ext uri="{FF2B5EF4-FFF2-40B4-BE49-F238E27FC236}">
                  <a16:creationId xmlns:a16="http://schemas.microsoft.com/office/drawing/2014/main" id="{355DA3B8-A878-D94B-A018-CF461A419C55}"/>
                </a:ext>
              </a:extLst>
            </p:cNvPr>
            <p:cNvSpPr txBox="1"/>
            <p:nvPr/>
          </p:nvSpPr>
          <p:spPr>
            <a:xfrm>
              <a:off x="1591924" y="2533197"/>
              <a:ext cx="1175964"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Planning</a:t>
              </a:r>
            </a:p>
          </p:txBody>
        </p:sp>
        <p:sp>
          <p:nvSpPr>
            <p:cNvPr id="98" name="TextBox 97">
              <a:extLst>
                <a:ext uri="{FF2B5EF4-FFF2-40B4-BE49-F238E27FC236}">
                  <a16:creationId xmlns:a16="http://schemas.microsoft.com/office/drawing/2014/main" id="{7B89FA49-3C98-444F-B6B2-B4C6CBB09F1B}"/>
                </a:ext>
              </a:extLst>
            </p:cNvPr>
            <p:cNvSpPr txBox="1"/>
            <p:nvPr/>
          </p:nvSpPr>
          <p:spPr>
            <a:xfrm>
              <a:off x="1115299" y="4471849"/>
              <a:ext cx="1652589" cy="410369"/>
            </a:xfrm>
            <a:prstGeom prst="rect">
              <a:avLst/>
            </a:prstGeom>
            <a:noFill/>
          </p:spPr>
          <p:txBody>
            <a:bodyPr wrap="none" rtlCol="0">
              <a:spAutoFit/>
            </a:bodyPr>
            <a:lstStyle/>
            <a:p>
              <a:pPr algn="r"/>
              <a:r>
                <a:rPr lang="en-US" dirty="0">
                  <a:solidFill>
                    <a:srgbClr val="58585B"/>
                  </a:solidFill>
                  <a:latin typeface="Arial" charset="0"/>
                  <a:ea typeface="Arial" charset="0"/>
                  <a:cs typeface="Arial" charset="0"/>
                </a:rPr>
                <a:t>Development</a:t>
              </a:r>
            </a:p>
          </p:txBody>
        </p:sp>
        <p:sp>
          <p:nvSpPr>
            <p:cNvPr id="99" name="TextBox 98">
              <a:extLst>
                <a:ext uri="{FF2B5EF4-FFF2-40B4-BE49-F238E27FC236}">
                  <a16:creationId xmlns:a16="http://schemas.microsoft.com/office/drawing/2014/main" id="{90CF6513-5F00-6C47-BA48-FD7E4096F1C2}"/>
                </a:ext>
              </a:extLst>
            </p:cNvPr>
            <p:cNvSpPr txBox="1"/>
            <p:nvPr/>
          </p:nvSpPr>
          <p:spPr>
            <a:xfrm>
              <a:off x="9428939" y="2544932"/>
              <a:ext cx="1413208"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Operations</a:t>
              </a:r>
            </a:p>
          </p:txBody>
        </p:sp>
        <p:sp>
          <p:nvSpPr>
            <p:cNvPr id="100" name="TextBox 99">
              <a:extLst>
                <a:ext uri="{FF2B5EF4-FFF2-40B4-BE49-F238E27FC236}">
                  <a16:creationId xmlns:a16="http://schemas.microsoft.com/office/drawing/2014/main" id="{2980BFA5-6F90-3349-A7E3-6638871FEEBC}"/>
                </a:ext>
              </a:extLst>
            </p:cNvPr>
            <p:cNvSpPr txBox="1"/>
            <p:nvPr/>
          </p:nvSpPr>
          <p:spPr>
            <a:xfrm>
              <a:off x="9421988" y="4482257"/>
              <a:ext cx="1122529" cy="410369"/>
            </a:xfrm>
            <a:prstGeom prst="rect">
              <a:avLst/>
            </a:prstGeom>
            <a:noFill/>
          </p:spPr>
          <p:txBody>
            <a:bodyPr wrap="none" rtlCol="0">
              <a:spAutoFit/>
            </a:bodyPr>
            <a:lstStyle/>
            <a:p>
              <a:r>
                <a:rPr lang="en-US" dirty="0">
                  <a:solidFill>
                    <a:srgbClr val="58585B"/>
                  </a:solidFill>
                  <a:latin typeface="Arial" charset="0"/>
                  <a:ea typeface="Arial" charset="0"/>
                  <a:cs typeface="Arial" charset="0"/>
                </a:rPr>
                <a:t>Release</a:t>
              </a:r>
            </a:p>
          </p:txBody>
        </p:sp>
        <p:sp>
          <p:nvSpPr>
            <p:cNvPr id="101" name="TextBox 100">
              <a:extLst>
                <a:ext uri="{FF2B5EF4-FFF2-40B4-BE49-F238E27FC236}">
                  <a16:creationId xmlns:a16="http://schemas.microsoft.com/office/drawing/2014/main" id="{738830DA-8A11-8149-BB87-87E5D75E1956}"/>
                </a:ext>
              </a:extLst>
            </p:cNvPr>
            <p:cNvSpPr txBox="1"/>
            <p:nvPr/>
          </p:nvSpPr>
          <p:spPr>
            <a:xfrm>
              <a:off x="5581755" y="5445875"/>
              <a:ext cx="1028487" cy="410369"/>
            </a:xfrm>
            <a:prstGeom prst="rect">
              <a:avLst/>
            </a:prstGeom>
            <a:noFill/>
          </p:spPr>
          <p:txBody>
            <a:bodyPr wrap="none" rtlCol="0">
              <a:spAutoFit/>
            </a:bodyPr>
            <a:lstStyle/>
            <a:p>
              <a:pPr algn="ctr"/>
              <a:r>
                <a:rPr lang="en-US" dirty="0">
                  <a:solidFill>
                    <a:srgbClr val="58585B"/>
                  </a:solidFill>
                  <a:latin typeface="Arial" charset="0"/>
                  <a:ea typeface="Arial" charset="0"/>
                  <a:cs typeface="Arial" charset="0"/>
                </a:rPr>
                <a:t>Testing</a:t>
              </a:r>
            </a:p>
          </p:txBody>
        </p:sp>
        <p:sp>
          <p:nvSpPr>
            <p:cNvPr id="84" name="Donut 83">
              <a:extLst>
                <a:ext uri="{FF2B5EF4-FFF2-40B4-BE49-F238E27FC236}">
                  <a16:creationId xmlns:a16="http://schemas.microsoft.com/office/drawing/2014/main" id="{2AD827B3-533A-CE4B-9E7A-DF2A48A95F35}"/>
                </a:ext>
              </a:extLst>
            </p:cNvPr>
            <p:cNvSpPr/>
            <p:nvPr/>
          </p:nvSpPr>
          <p:spPr bwMode="auto">
            <a:xfrm>
              <a:off x="4673546" y="2163410"/>
              <a:ext cx="79897" cy="79897"/>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fontAlgn="base">
                <a:spcBef>
                  <a:spcPct val="0"/>
                </a:spcBef>
                <a:spcAft>
                  <a:spcPct val="0"/>
                </a:spcAft>
              </a:pPr>
              <a:endParaRPr lang="en-US" sz="2000">
                <a:solidFill>
                  <a:schemeClr val="bg1"/>
                </a:solidFill>
                <a:latin typeface="Lato" charset="0"/>
                <a:ea typeface="Lato" charset="0"/>
                <a:cs typeface="Lato" charset="0"/>
              </a:endParaRPr>
            </a:p>
          </p:txBody>
        </p:sp>
        <p:pic>
          <p:nvPicPr>
            <p:cNvPr id="146" name="Picture 145">
              <a:extLst>
                <a:ext uri="{FF2B5EF4-FFF2-40B4-BE49-F238E27FC236}">
                  <a16:creationId xmlns:a16="http://schemas.microsoft.com/office/drawing/2014/main" id="{D474E4F8-547C-0F4D-BA1B-F1F6144B74DE}"/>
                </a:ext>
              </a:extLst>
            </p:cNvPr>
            <p:cNvPicPr>
              <a:picLocks noChangeAspect="1"/>
            </p:cNvPicPr>
            <p:nvPr/>
          </p:nvPicPr>
          <p:blipFill>
            <a:blip r:embed="rId3">
              <a:biLevel thresh="25000"/>
            </a:blip>
            <a:stretch>
              <a:fillRect/>
            </a:stretch>
          </p:blipFill>
          <p:spPr>
            <a:xfrm>
              <a:off x="8637592" y="4312144"/>
              <a:ext cx="647707" cy="457989"/>
            </a:xfrm>
            <a:prstGeom prst="rect">
              <a:avLst/>
            </a:prstGeom>
          </p:spPr>
        </p:pic>
        <p:pic>
          <p:nvPicPr>
            <p:cNvPr id="4" name="Graphic 3" descr="Daily calendar">
              <a:extLst>
                <a:ext uri="{FF2B5EF4-FFF2-40B4-BE49-F238E27FC236}">
                  <a16:creationId xmlns:a16="http://schemas.microsoft.com/office/drawing/2014/main" id="{1A851070-F023-EE46-A361-0402128FCE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3376" y="2140717"/>
              <a:ext cx="819712" cy="819712"/>
            </a:xfrm>
            <a:prstGeom prst="rect">
              <a:avLst/>
            </a:prstGeom>
          </p:spPr>
        </p:pic>
        <p:pic>
          <p:nvPicPr>
            <p:cNvPr id="7" name="Graphic 6" descr="Label">
              <a:extLst>
                <a:ext uri="{FF2B5EF4-FFF2-40B4-BE49-F238E27FC236}">
                  <a16:creationId xmlns:a16="http://schemas.microsoft.com/office/drawing/2014/main" id="{C8295FED-F603-5C48-9800-6F89AB2D20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02712" y="2115521"/>
              <a:ext cx="914400" cy="914400"/>
            </a:xfrm>
            <a:prstGeom prst="rect">
              <a:avLst/>
            </a:prstGeom>
          </p:spPr>
        </p:pic>
        <p:pic>
          <p:nvPicPr>
            <p:cNvPr id="16" name="Graphic 15" descr="Test tubes">
              <a:extLst>
                <a:ext uri="{FF2B5EF4-FFF2-40B4-BE49-F238E27FC236}">
                  <a16:creationId xmlns:a16="http://schemas.microsoft.com/office/drawing/2014/main" id="{E4D4EFF4-5322-7045-B2CA-7F85C06D17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830" y="4556451"/>
              <a:ext cx="799387" cy="799387"/>
            </a:xfrm>
            <a:prstGeom prst="rect">
              <a:avLst/>
            </a:prstGeom>
          </p:spPr>
        </p:pic>
        <p:pic>
          <p:nvPicPr>
            <p:cNvPr id="18" name="Graphic 17" descr="Programmer">
              <a:extLst>
                <a:ext uri="{FF2B5EF4-FFF2-40B4-BE49-F238E27FC236}">
                  <a16:creationId xmlns:a16="http://schemas.microsoft.com/office/drawing/2014/main" id="{28CAF7E5-4590-E44E-92C5-5E9D11FFBB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8089" y="4062386"/>
              <a:ext cx="859649" cy="859649"/>
            </a:xfrm>
            <a:prstGeom prst="rect">
              <a:avLst/>
            </a:prstGeom>
          </p:spPr>
        </p:pic>
      </p:grpSp>
      <p:graphicFrame>
        <p:nvGraphicFramePr>
          <p:cNvPr id="20" name="Diagram 19">
            <a:extLst>
              <a:ext uri="{FF2B5EF4-FFF2-40B4-BE49-F238E27FC236}">
                <a16:creationId xmlns:a16="http://schemas.microsoft.com/office/drawing/2014/main" id="{04861260-AD32-8D4F-B13E-FE0E3A7AEFD3}"/>
              </a:ext>
            </a:extLst>
          </p:cNvPr>
          <p:cNvGraphicFramePr/>
          <p:nvPr>
            <p:extLst>
              <p:ext uri="{D42A27DB-BD31-4B8C-83A1-F6EECF244321}">
                <p14:modId xmlns:p14="http://schemas.microsoft.com/office/powerpoint/2010/main" val="2278562575"/>
              </p:ext>
            </p:extLst>
          </p:nvPr>
        </p:nvGraphicFramePr>
        <p:xfrm>
          <a:off x="464448" y="1138583"/>
          <a:ext cx="8232260" cy="44324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2" name="TextBox 41">
            <a:extLst>
              <a:ext uri="{FF2B5EF4-FFF2-40B4-BE49-F238E27FC236}">
                <a16:creationId xmlns:a16="http://schemas.microsoft.com/office/drawing/2014/main" id="{6AEC39C0-C445-DE41-8040-9A631DE1E990}"/>
              </a:ext>
            </a:extLst>
          </p:cNvPr>
          <p:cNvSpPr txBox="1"/>
          <p:nvPr/>
        </p:nvSpPr>
        <p:spPr>
          <a:xfrm>
            <a:off x="128332" y="560495"/>
            <a:ext cx="8887369" cy="600164"/>
          </a:xfrm>
          <a:prstGeom prst="rect">
            <a:avLst/>
          </a:prstGeom>
          <a:noFill/>
        </p:spPr>
        <p:txBody>
          <a:bodyPr wrap="none" rtlCol="0">
            <a:spAutoFit/>
          </a:bodyPr>
          <a:lstStyle/>
          <a:p>
            <a:pPr algn="ctr"/>
            <a:r>
              <a:rPr lang="en-US" sz="3300" dirty="0">
                <a:solidFill>
                  <a:schemeClr val="accent6"/>
                </a:solidFill>
                <a:latin typeface="Avenir Book" panose="02000503020000020003" pitchFamily="2" charset="0"/>
                <a:ea typeface="Arial" charset="0"/>
                <a:cs typeface="Arial" charset="0"/>
              </a:rPr>
              <a:t>Value delivery transcends teams and functions</a:t>
            </a:r>
          </a:p>
        </p:txBody>
      </p:sp>
    </p:spTree>
    <p:extLst>
      <p:ext uri="{BB962C8B-B14F-4D97-AF65-F5344CB8AC3E}">
        <p14:creationId xmlns:p14="http://schemas.microsoft.com/office/powerpoint/2010/main" val="5854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4C3A-3134-F246-9861-520816B9EB86}"/>
              </a:ext>
            </a:extLst>
          </p:cNvPr>
          <p:cNvSpPr>
            <a:spLocks noGrp="1"/>
          </p:cNvSpPr>
          <p:nvPr>
            <p:ph type="title"/>
          </p:nvPr>
        </p:nvSpPr>
        <p:spPr/>
        <p:txBody>
          <a:bodyPr/>
          <a:lstStyle/>
          <a:p>
            <a:r>
              <a:rPr lang="en-US" dirty="0"/>
              <a:t>Value and Measure of Value</a:t>
            </a:r>
          </a:p>
        </p:txBody>
      </p:sp>
      <p:sp>
        <p:nvSpPr>
          <p:cNvPr id="3" name="Content Placeholder 2">
            <a:extLst>
              <a:ext uri="{FF2B5EF4-FFF2-40B4-BE49-F238E27FC236}">
                <a16:creationId xmlns:a16="http://schemas.microsoft.com/office/drawing/2014/main" id="{68B2084D-0FFC-974C-9DAA-E2C958FF6C7A}"/>
              </a:ext>
            </a:extLst>
          </p:cNvPr>
          <p:cNvSpPr>
            <a:spLocks noGrp="1"/>
          </p:cNvSpPr>
          <p:nvPr>
            <p:ph idx="1"/>
          </p:nvPr>
        </p:nvSpPr>
        <p:spPr>
          <a:xfrm>
            <a:off x="605044" y="1007863"/>
            <a:ext cx="3943350" cy="3263504"/>
          </a:xfrm>
        </p:spPr>
        <p:txBody>
          <a:bodyPr>
            <a:normAutofit/>
          </a:bodyPr>
          <a:lstStyle/>
          <a:p>
            <a:pPr marL="342892" indent="-203195">
              <a:lnSpc>
                <a:spcPct val="134000"/>
              </a:lnSpc>
              <a:spcAft>
                <a:spcPts val="300"/>
              </a:spcAft>
            </a:pPr>
            <a:r>
              <a:rPr lang="en-US" sz="2200" dirty="0">
                <a:latin typeface="Avenir Book" panose="02000503020000020003" pitchFamily="2" charset="0"/>
              </a:rPr>
              <a:t>Product value stream</a:t>
            </a:r>
          </a:p>
          <a:p>
            <a:pPr marL="800080" lvl="1" indent="-203195">
              <a:lnSpc>
                <a:spcPct val="134000"/>
              </a:lnSpc>
              <a:spcAft>
                <a:spcPts val="300"/>
              </a:spcAft>
            </a:pPr>
            <a:r>
              <a:rPr lang="en-US" sz="2200" dirty="0">
                <a:latin typeface="Avenir Book" panose="02000503020000020003" pitchFamily="2" charset="0"/>
              </a:rPr>
              <a:t>Its customer is identified</a:t>
            </a:r>
          </a:p>
          <a:p>
            <a:pPr marL="800080" lvl="1" indent="-203195">
              <a:lnSpc>
                <a:spcPct val="134000"/>
              </a:lnSpc>
              <a:spcAft>
                <a:spcPts val="300"/>
              </a:spcAft>
            </a:pPr>
            <a:r>
              <a:rPr lang="en-US" sz="2200" dirty="0">
                <a:latin typeface="Avenir Book" panose="02000503020000020003" pitchFamily="2" charset="0"/>
              </a:rPr>
              <a:t>It produces a product</a:t>
            </a:r>
          </a:p>
          <a:p>
            <a:pPr marL="800080" lvl="1" indent="-203195">
              <a:lnSpc>
                <a:spcPct val="134000"/>
              </a:lnSpc>
              <a:spcAft>
                <a:spcPts val="300"/>
              </a:spcAft>
            </a:pPr>
            <a:r>
              <a:rPr lang="en-US" sz="2200" dirty="0">
                <a:latin typeface="Avenir Book" panose="02000503020000020003" pitchFamily="2" charset="0"/>
              </a:rPr>
              <a:t>Its value is described</a:t>
            </a:r>
          </a:p>
        </p:txBody>
      </p:sp>
      <p:pic>
        <p:nvPicPr>
          <p:cNvPr id="6" name="Picture 5">
            <a:extLst>
              <a:ext uri="{FF2B5EF4-FFF2-40B4-BE49-F238E27FC236}">
                <a16:creationId xmlns:a16="http://schemas.microsoft.com/office/drawing/2014/main" id="{2EAEA490-760E-CA4E-85BB-AA679A677644}"/>
              </a:ext>
            </a:extLst>
          </p:cNvPr>
          <p:cNvPicPr>
            <a:picLocks noChangeAspect="1"/>
          </p:cNvPicPr>
          <p:nvPr/>
        </p:nvPicPr>
        <p:blipFill>
          <a:blip r:embed="rId3"/>
          <a:stretch>
            <a:fillRect/>
          </a:stretch>
        </p:blipFill>
        <p:spPr>
          <a:xfrm>
            <a:off x="5436823" y="260526"/>
            <a:ext cx="3104745" cy="4014216"/>
          </a:xfrm>
          <a:prstGeom prst="rect">
            <a:avLst/>
          </a:prstGeom>
        </p:spPr>
      </p:pic>
    </p:spTree>
    <p:extLst>
      <p:ext uri="{BB962C8B-B14F-4D97-AF65-F5344CB8AC3E}">
        <p14:creationId xmlns:p14="http://schemas.microsoft.com/office/powerpoint/2010/main" val="74084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3EEC9B-8D1D-1A4F-9C17-4C36430FF6DA}"/>
              </a:ext>
            </a:extLst>
          </p:cNvPr>
          <p:cNvGrpSpPr/>
          <p:nvPr/>
        </p:nvGrpSpPr>
        <p:grpSpPr>
          <a:xfrm>
            <a:off x="388346" y="1635462"/>
            <a:ext cx="5387248" cy="1300933"/>
            <a:chOff x="-1781" y="1110585"/>
            <a:chExt cx="9145781" cy="915172"/>
          </a:xfrm>
          <a:solidFill>
            <a:schemeClr val="accent1">
              <a:lumMod val="60000"/>
              <a:lumOff val="40000"/>
            </a:schemeClr>
          </a:solidFill>
        </p:grpSpPr>
        <p:sp>
          <p:nvSpPr>
            <p:cNvPr id="11" name="Rectangle 10">
              <a:extLst>
                <a:ext uri="{FF2B5EF4-FFF2-40B4-BE49-F238E27FC236}">
                  <a16:creationId xmlns:a16="http://schemas.microsoft.com/office/drawing/2014/main" id="{BAD0D5B0-3FAD-8A4C-A2F7-AD0C5DC78103}"/>
                </a:ext>
              </a:extLst>
            </p:cNvPr>
            <p:cNvSpPr/>
            <p:nvPr/>
          </p:nvSpPr>
          <p:spPr bwMode="auto">
            <a:xfrm>
              <a:off x="-1781" y="1110585"/>
              <a:ext cx="9145781" cy="915172"/>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12" name="Title 1">
              <a:extLst>
                <a:ext uri="{FF2B5EF4-FFF2-40B4-BE49-F238E27FC236}">
                  <a16:creationId xmlns:a16="http://schemas.microsoft.com/office/drawing/2014/main" id="{2DAE141D-1EFE-544E-9599-194A6CBEBD38}"/>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400" b="0" dirty="0">
                  <a:solidFill>
                    <a:srgbClr val="FFFFFF">
                      <a:lumMod val="95000"/>
                    </a:srgbClr>
                  </a:solidFill>
                  <a:latin typeface="Avenir Book" panose="02000503020000020003" pitchFamily="2" charset="0"/>
                </a:rPr>
                <a:t>Internal Products</a:t>
              </a:r>
            </a:p>
            <a:p>
              <a:pPr algn="l" defTabSz="914355">
                <a:lnSpc>
                  <a:spcPct val="114000"/>
                </a:lnSpc>
                <a:defRPr/>
              </a:pPr>
              <a:r>
                <a:rPr lang="en-US" altLang="en-US" sz="1400" b="0" dirty="0">
                  <a:solidFill>
                    <a:srgbClr val="44546A"/>
                  </a:solidFill>
                  <a:latin typeface="Avenir Book" panose="02000503020000020003" pitchFamily="2" charset="0"/>
                </a:rPr>
                <a:t>Internal Customer</a:t>
              </a:r>
            </a:p>
          </p:txBody>
        </p:sp>
      </p:grpSp>
      <p:grpSp>
        <p:nvGrpSpPr>
          <p:cNvPr id="16" name="Group 15">
            <a:extLst>
              <a:ext uri="{FF2B5EF4-FFF2-40B4-BE49-F238E27FC236}">
                <a16:creationId xmlns:a16="http://schemas.microsoft.com/office/drawing/2014/main" id="{578C332D-E450-184E-A451-F8F9350F57D8}"/>
              </a:ext>
            </a:extLst>
          </p:cNvPr>
          <p:cNvGrpSpPr/>
          <p:nvPr/>
        </p:nvGrpSpPr>
        <p:grpSpPr>
          <a:xfrm>
            <a:off x="389394" y="2985356"/>
            <a:ext cx="3985352" cy="1332071"/>
            <a:chOff x="151516" y="1128259"/>
            <a:chExt cx="8992484" cy="878047"/>
          </a:xfrm>
          <a:solidFill>
            <a:schemeClr val="accent1">
              <a:lumMod val="60000"/>
              <a:lumOff val="40000"/>
            </a:schemeClr>
          </a:solidFill>
        </p:grpSpPr>
        <p:sp>
          <p:nvSpPr>
            <p:cNvPr id="17" name="Rectangle 16">
              <a:extLst>
                <a:ext uri="{FF2B5EF4-FFF2-40B4-BE49-F238E27FC236}">
                  <a16:creationId xmlns:a16="http://schemas.microsoft.com/office/drawing/2014/main" id="{60103BEC-73BE-C54B-A331-11AFB6170AAF}"/>
                </a:ext>
              </a:extLst>
            </p:cNvPr>
            <p:cNvSpPr/>
            <p:nvPr/>
          </p:nvSpPr>
          <p:spPr bwMode="auto">
            <a:xfrm>
              <a:off x="151516" y="1128259"/>
              <a:ext cx="8992484" cy="878047"/>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18" name="Title 1">
              <a:extLst>
                <a:ext uri="{FF2B5EF4-FFF2-40B4-BE49-F238E27FC236}">
                  <a16:creationId xmlns:a16="http://schemas.microsoft.com/office/drawing/2014/main" id="{AAE9FC68-5118-F046-9639-A53AF2A6FDED}"/>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400" b="0" dirty="0">
                  <a:solidFill>
                    <a:srgbClr val="FFFFFF">
                      <a:lumMod val="95000"/>
                    </a:srgbClr>
                  </a:solidFill>
                  <a:latin typeface="Avenir Book" panose="02000503020000020003" pitchFamily="2" charset="0"/>
                </a:rPr>
                <a:t>Platform Products</a:t>
              </a:r>
            </a:p>
            <a:p>
              <a:pPr algn="l" defTabSz="914355">
                <a:lnSpc>
                  <a:spcPct val="114000"/>
                </a:lnSpc>
                <a:defRPr/>
              </a:pPr>
              <a:r>
                <a:rPr lang="en-US" altLang="en-US" sz="1400" b="0" dirty="0">
                  <a:solidFill>
                    <a:srgbClr val="44546A"/>
                  </a:solidFill>
                  <a:latin typeface="Avenir Book" panose="02000503020000020003" pitchFamily="2" charset="0"/>
                </a:rPr>
                <a:t>Developers </a:t>
              </a:r>
            </a:p>
            <a:p>
              <a:pPr algn="l" defTabSz="914355">
                <a:lnSpc>
                  <a:spcPct val="114000"/>
                </a:lnSpc>
                <a:defRPr/>
              </a:pPr>
              <a:r>
                <a:rPr lang="en-US" altLang="en-US" sz="1400" b="0" dirty="0">
                  <a:solidFill>
                    <a:srgbClr val="44546A"/>
                  </a:solidFill>
                  <a:latin typeface="Avenir Book" panose="02000503020000020003" pitchFamily="2" charset="0"/>
                </a:rPr>
                <a:t>&amp; Specialists</a:t>
              </a:r>
            </a:p>
          </p:txBody>
        </p:sp>
      </p:grpSp>
      <p:grpSp>
        <p:nvGrpSpPr>
          <p:cNvPr id="7" name="Group 6">
            <a:extLst>
              <a:ext uri="{FF2B5EF4-FFF2-40B4-BE49-F238E27FC236}">
                <a16:creationId xmlns:a16="http://schemas.microsoft.com/office/drawing/2014/main" id="{B1BD2C2A-D9C6-5542-B6E8-89C876C75C65}"/>
              </a:ext>
            </a:extLst>
          </p:cNvPr>
          <p:cNvGrpSpPr/>
          <p:nvPr/>
        </p:nvGrpSpPr>
        <p:grpSpPr>
          <a:xfrm>
            <a:off x="388346" y="253424"/>
            <a:ext cx="5701229" cy="1323305"/>
            <a:chOff x="-1685" y="1148549"/>
            <a:chExt cx="9251875" cy="1135543"/>
          </a:xfrm>
          <a:solidFill>
            <a:schemeClr val="accent1">
              <a:lumMod val="60000"/>
              <a:lumOff val="40000"/>
            </a:schemeClr>
          </a:solidFill>
        </p:grpSpPr>
        <p:sp>
          <p:nvSpPr>
            <p:cNvPr id="8" name="Rectangle 7">
              <a:extLst>
                <a:ext uri="{FF2B5EF4-FFF2-40B4-BE49-F238E27FC236}">
                  <a16:creationId xmlns:a16="http://schemas.microsoft.com/office/drawing/2014/main" id="{CFC82E6B-824E-6F4F-90BA-0E2CF3C22B0C}"/>
                </a:ext>
              </a:extLst>
            </p:cNvPr>
            <p:cNvSpPr/>
            <p:nvPr/>
          </p:nvSpPr>
          <p:spPr bwMode="auto">
            <a:xfrm>
              <a:off x="-1685" y="1148549"/>
              <a:ext cx="9251875" cy="1135543"/>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9" name="Title 1">
              <a:extLst>
                <a:ext uri="{FF2B5EF4-FFF2-40B4-BE49-F238E27FC236}">
                  <a16:creationId xmlns:a16="http://schemas.microsoft.com/office/drawing/2014/main" id="{F07A73E1-8CE9-A345-887C-C08D4F97E61B}"/>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400" dirty="0">
                  <a:solidFill>
                    <a:srgbClr val="FFFFFF">
                      <a:lumMod val="95000"/>
                    </a:srgbClr>
                  </a:solidFill>
                  <a:latin typeface="Avenir Book" panose="02000503020000020003" pitchFamily="2" charset="0"/>
                </a:rPr>
                <a:t>Business Products</a:t>
              </a:r>
            </a:p>
            <a:p>
              <a:pPr algn="l" defTabSz="914355">
                <a:lnSpc>
                  <a:spcPct val="114000"/>
                </a:lnSpc>
                <a:defRPr/>
              </a:pPr>
              <a:r>
                <a:rPr lang="en-US" altLang="en-US" sz="1400" b="0" dirty="0">
                  <a:solidFill>
                    <a:srgbClr val="44546A"/>
                  </a:solidFill>
                  <a:latin typeface="Avenir Book" panose="02000503020000020003" pitchFamily="2" charset="0"/>
                </a:rPr>
                <a:t>External Customer</a:t>
              </a:r>
            </a:p>
          </p:txBody>
        </p:sp>
      </p:grpSp>
      <p:graphicFrame>
        <p:nvGraphicFramePr>
          <p:cNvPr id="5" name="Diagram 4">
            <a:extLst>
              <a:ext uri="{FF2B5EF4-FFF2-40B4-BE49-F238E27FC236}">
                <a16:creationId xmlns:a16="http://schemas.microsoft.com/office/drawing/2014/main" id="{18EE9E1E-9E14-184C-8559-7570710AB615}"/>
              </a:ext>
            </a:extLst>
          </p:cNvPr>
          <p:cNvGraphicFramePr/>
          <p:nvPr/>
        </p:nvGraphicFramePr>
        <p:xfrm>
          <a:off x="3016392" y="25342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D1B939F2-1ADC-5247-9F29-9CFC8FB275E2}"/>
              </a:ext>
            </a:extLst>
          </p:cNvPr>
          <p:cNvSpPr/>
          <p:nvPr/>
        </p:nvSpPr>
        <p:spPr>
          <a:xfrm>
            <a:off x="3705488" y="335641"/>
            <a:ext cx="2256774" cy="600164"/>
          </a:xfrm>
          <a:prstGeom prst="rect">
            <a:avLst/>
          </a:prstGeom>
          <a:solidFill>
            <a:schemeClr val="bg1">
              <a:lumMod val="95000"/>
            </a:schemeClr>
          </a:solidFill>
        </p:spPr>
        <p:txBody>
          <a:bodyPr wrap="square">
            <a:spAutoFit/>
          </a:bodyPr>
          <a:lstStyle/>
          <a:p>
            <a:pPr defTabSz="914355" fontAlgn="base">
              <a:spcAft>
                <a:spcPct val="0"/>
              </a:spcAft>
            </a:pPr>
            <a:r>
              <a:rPr lang="en-US" sz="1100" i="1" dirty="0">
                <a:solidFill>
                  <a:srgbClr val="000000">
                    <a:lumMod val="65000"/>
                    <a:lumOff val="35000"/>
                  </a:srgbClr>
                </a:solidFill>
                <a:latin typeface="Avenir Book" panose="02000503020000020003" pitchFamily="2" charset="0"/>
                <a:cs typeface="Arial" charset="0"/>
              </a:rPr>
              <a:t>Mobile Banking App, Retail </a:t>
            </a:r>
            <a:r>
              <a:rPr lang="en-US" sz="1100" i="1" dirty="0" err="1">
                <a:solidFill>
                  <a:srgbClr val="000000">
                    <a:lumMod val="65000"/>
                    <a:lumOff val="35000"/>
                  </a:srgbClr>
                </a:solidFill>
                <a:latin typeface="Avenir Book" panose="02000503020000020003" pitchFamily="2" charset="0"/>
                <a:cs typeface="Arial" charset="0"/>
              </a:rPr>
              <a:t>PoS</a:t>
            </a:r>
            <a:r>
              <a:rPr lang="en-US" sz="1100" i="1" dirty="0">
                <a:solidFill>
                  <a:srgbClr val="000000">
                    <a:lumMod val="65000"/>
                    <a:lumOff val="35000"/>
                  </a:srgbClr>
                </a:solidFill>
                <a:latin typeface="Avenir Book" panose="02000503020000020003" pitchFamily="2" charset="0"/>
                <a:cs typeface="Arial" charset="0"/>
              </a:rPr>
              <a:t> System, Activity Tracker, Car Entertainment System</a:t>
            </a:r>
          </a:p>
        </p:txBody>
      </p:sp>
      <p:sp>
        <p:nvSpPr>
          <p:cNvPr id="23" name="Rectangle 22">
            <a:extLst>
              <a:ext uri="{FF2B5EF4-FFF2-40B4-BE49-F238E27FC236}">
                <a16:creationId xmlns:a16="http://schemas.microsoft.com/office/drawing/2014/main" id="{33337DF8-A9E5-C144-86A9-B3671BDAEF9E}"/>
              </a:ext>
            </a:extLst>
          </p:cNvPr>
          <p:cNvSpPr/>
          <p:nvPr/>
        </p:nvSpPr>
        <p:spPr>
          <a:xfrm>
            <a:off x="2879432" y="1685535"/>
            <a:ext cx="2042467" cy="600164"/>
          </a:xfrm>
          <a:prstGeom prst="rect">
            <a:avLst/>
          </a:prstGeom>
          <a:solidFill>
            <a:schemeClr val="bg1">
              <a:lumMod val="95000"/>
            </a:schemeClr>
          </a:solidFill>
        </p:spPr>
        <p:txBody>
          <a:bodyPr wrap="square">
            <a:spAutoFit/>
          </a:bodyPr>
          <a:lstStyle/>
          <a:p>
            <a:pPr defTabSz="914355" fontAlgn="base">
              <a:spcAft>
                <a:spcPct val="0"/>
              </a:spcAft>
            </a:pPr>
            <a:r>
              <a:rPr lang="en-US" sz="1100" i="1" dirty="0">
                <a:solidFill>
                  <a:srgbClr val="000000">
                    <a:lumMod val="65000"/>
                    <a:lumOff val="35000"/>
                  </a:srgbClr>
                </a:solidFill>
                <a:latin typeface="Avenir Book" panose="02000503020000020003" pitchFamily="2" charset="0"/>
                <a:cs typeface="Arial" charset="0"/>
              </a:rPr>
              <a:t>Billing System, Client Communications, </a:t>
            </a:r>
            <a:br>
              <a:rPr lang="en-US" sz="1100" i="1" dirty="0">
                <a:solidFill>
                  <a:srgbClr val="000000">
                    <a:lumMod val="65000"/>
                    <a:lumOff val="35000"/>
                  </a:srgbClr>
                </a:solidFill>
                <a:latin typeface="Avenir Book" panose="02000503020000020003" pitchFamily="2" charset="0"/>
                <a:cs typeface="Arial" charset="0"/>
              </a:rPr>
            </a:br>
            <a:r>
              <a:rPr lang="en-US" sz="1100" i="1" dirty="0">
                <a:solidFill>
                  <a:srgbClr val="000000">
                    <a:lumMod val="65000"/>
                    <a:lumOff val="35000"/>
                  </a:srgbClr>
                </a:solidFill>
                <a:latin typeface="Avenir Book" panose="02000503020000020003" pitchFamily="2" charset="0"/>
                <a:cs typeface="Arial" charset="0"/>
              </a:rPr>
              <a:t>HR Portal, Internal IT Portal </a:t>
            </a:r>
          </a:p>
        </p:txBody>
      </p:sp>
      <p:sp>
        <p:nvSpPr>
          <p:cNvPr id="26" name="Rectangle 25">
            <a:extLst>
              <a:ext uri="{FF2B5EF4-FFF2-40B4-BE49-F238E27FC236}">
                <a16:creationId xmlns:a16="http://schemas.microsoft.com/office/drawing/2014/main" id="{113FDC1C-5171-3E4C-A5A4-EA7E65FE1BB0}"/>
              </a:ext>
            </a:extLst>
          </p:cNvPr>
          <p:cNvSpPr/>
          <p:nvPr/>
        </p:nvSpPr>
        <p:spPr>
          <a:xfrm>
            <a:off x="2879432" y="3053992"/>
            <a:ext cx="1286687" cy="600164"/>
          </a:xfrm>
          <a:prstGeom prst="rect">
            <a:avLst/>
          </a:prstGeom>
          <a:solidFill>
            <a:schemeClr val="bg1">
              <a:lumMod val="95000"/>
            </a:schemeClr>
          </a:solidFill>
        </p:spPr>
        <p:txBody>
          <a:bodyPr wrap="square">
            <a:spAutoFit/>
          </a:bodyPr>
          <a:lstStyle/>
          <a:p>
            <a:pPr defTabSz="914355" fontAlgn="base">
              <a:spcAft>
                <a:spcPct val="0"/>
              </a:spcAft>
            </a:pPr>
            <a:r>
              <a:rPr lang="en-US" sz="1100" i="1" dirty="0">
                <a:solidFill>
                  <a:srgbClr val="000000">
                    <a:lumMod val="65000"/>
                    <a:lumOff val="35000"/>
                  </a:srgbClr>
                </a:solidFill>
                <a:latin typeface="Avenir Book" panose="02000503020000020003" pitchFamily="2" charset="0"/>
                <a:cs typeface="Arial" charset="0"/>
              </a:rPr>
              <a:t>IaaS, Delivery Pipeline, </a:t>
            </a:r>
          </a:p>
          <a:p>
            <a:pPr defTabSz="914355" fontAlgn="base">
              <a:spcAft>
                <a:spcPct val="0"/>
              </a:spcAft>
            </a:pPr>
            <a:r>
              <a:rPr lang="en-US" sz="1100" i="1" dirty="0">
                <a:solidFill>
                  <a:srgbClr val="000000">
                    <a:lumMod val="65000"/>
                    <a:lumOff val="35000"/>
                  </a:srgbClr>
                </a:solidFill>
                <a:latin typeface="Avenir Book" panose="02000503020000020003" pitchFamily="2" charset="0"/>
                <a:cs typeface="Arial" charset="0"/>
              </a:rPr>
              <a:t>Developer Tools</a:t>
            </a:r>
          </a:p>
        </p:txBody>
      </p:sp>
    </p:spTree>
    <p:extLst>
      <p:ext uri="{BB962C8B-B14F-4D97-AF65-F5344CB8AC3E}">
        <p14:creationId xmlns:p14="http://schemas.microsoft.com/office/powerpoint/2010/main" val="8212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9523EA1D-E975-DF4F-B83C-87468A54296C}"/>
              </a:ext>
            </a:extLst>
          </p:cNvPr>
          <p:cNvCxnSpPr>
            <a:cxnSpLocks/>
          </p:cNvCxnSpPr>
          <p:nvPr/>
        </p:nvCxnSpPr>
        <p:spPr>
          <a:xfrm>
            <a:off x="3927773" y="3599222"/>
            <a:ext cx="3532204"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20DD633-9102-6840-BA54-AA04C42D9BFA}"/>
              </a:ext>
            </a:extLst>
          </p:cNvPr>
          <p:cNvCxnSpPr>
            <a:cxnSpLocks/>
          </p:cNvCxnSpPr>
          <p:nvPr/>
        </p:nvCxnSpPr>
        <p:spPr>
          <a:xfrm>
            <a:off x="2590586" y="1888409"/>
            <a:ext cx="3532204"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F22208E-391C-4F42-B996-56D6227F7145}"/>
              </a:ext>
            </a:extLst>
          </p:cNvPr>
          <p:cNvGrpSpPr/>
          <p:nvPr/>
        </p:nvGrpSpPr>
        <p:grpSpPr>
          <a:xfrm>
            <a:off x="-4164200" y="396602"/>
            <a:ext cx="8724047" cy="4064003"/>
            <a:chOff x="388345" y="253423"/>
            <a:chExt cx="8724047" cy="4064003"/>
          </a:xfrm>
        </p:grpSpPr>
        <p:grpSp>
          <p:nvGrpSpPr>
            <p:cNvPr id="10" name="Group 9">
              <a:extLst>
                <a:ext uri="{FF2B5EF4-FFF2-40B4-BE49-F238E27FC236}">
                  <a16:creationId xmlns:a16="http://schemas.microsoft.com/office/drawing/2014/main" id="{9D3EEC9B-8D1D-1A4F-9C17-4C36430FF6DA}"/>
                </a:ext>
              </a:extLst>
            </p:cNvPr>
            <p:cNvGrpSpPr/>
            <p:nvPr/>
          </p:nvGrpSpPr>
          <p:grpSpPr>
            <a:xfrm>
              <a:off x="388345" y="1635461"/>
              <a:ext cx="5387248" cy="1300933"/>
              <a:chOff x="-1781" y="1110585"/>
              <a:chExt cx="9145781" cy="915172"/>
            </a:xfrm>
            <a:solidFill>
              <a:schemeClr val="accent1">
                <a:lumMod val="60000"/>
                <a:lumOff val="40000"/>
              </a:schemeClr>
            </a:solidFill>
          </p:grpSpPr>
          <p:sp>
            <p:nvSpPr>
              <p:cNvPr id="11" name="Rectangle 10">
                <a:extLst>
                  <a:ext uri="{FF2B5EF4-FFF2-40B4-BE49-F238E27FC236}">
                    <a16:creationId xmlns:a16="http://schemas.microsoft.com/office/drawing/2014/main" id="{BAD0D5B0-3FAD-8A4C-A2F7-AD0C5DC78103}"/>
                  </a:ext>
                </a:extLst>
              </p:cNvPr>
              <p:cNvSpPr/>
              <p:nvPr/>
            </p:nvSpPr>
            <p:spPr bwMode="auto">
              <a:xfrm>
                <a:off x="-1781" y="1110585"/>
                <a:ext cx="9145781" cy="915172"/>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12" name="Title 1">
                <a:extLst>
                  <a:ext uri="{FF2B5EF4-FFF2-40B4-BE49-F238E27FC236}">
                    <a16:creationId xmlns:a16="http://schemas.microsoft.com/office/drawing/2014/main" id="{2DAE141D-1EFE-544E-9599-194A6CBEBD38}"/>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100" b="0" dirty="0">
                    <a:solidFill>
                      <a:srgbClr val="FFFFFF">
                        <a:lumMod val="95000"/>
                      </a:srgbClr>
                    </a:solidFill>
                    <a:latin typeface="Avenir Book" panose="02000503020000020003" pitchFamily="2" charset="0"/>
                  </a:rPr>
                  <a:t>Internal Products</a:t>
                </a:r>
              </a:p>
              <a:p>
                <a:pPr algn="l" defTabSz="914355">
                  <a:lnSpc>
                    <a:spcPct val="114000"/>
                  </a:lnSpc>
                  <a:defRPr/>
                </a:pPr>
                <a:r>
                  <a:rPr lang="en-US" altLang="en-US" sz="1100" b="0" dirty="0">
                    <a:solidFill>
                      <a:srgbClr val="44546A"/>
                    </a:solidFill>
                    <a:latin typeface="Avenir Book" panose="02000503020000020003" pitchFamily="2" charset="0"/>
                  </a:rPr>
                  <a:t>Internal Customer</a:t>
                </a:r>
              </a:p>
            </p:txBody>
          </p:sp>
        </p:grpSp>
        <p:grpSp>
          <p:nvGrpSpPr>
            <p:cNvPr id="16" name="Group 15">
              <a:extLst>
                <a:ext uri="{FF2B5EF4-FFF2-40B4-BE49-F238E27FC236}">
                  <a16:creationId xmlns:a16="http://schemas.microsoft.com/office/drawing/2014/main" id="{578C332D-E450-184E-A451-F8F9350F57D8}"/>
                </a:ext>
              </a:extLst>
            </p:cNvPr>
            <p:cNvGrpSpPr/>
            <p:nvPr/>
          </p:nvGrpSpPr>
          <p:grpSpPr>
            <a:xfrm>
              <a:off x="389393" y="2985355"/>
              <a:ext cx="3985352" cy="1332071"/>
              <a:chOff x="151516" y="1128259"/>
              <a:chExt cx="8992484" cy="878047"/>
            </a:xfrm>
            <a:solidFill>
              <a:schemeClr val="accent1">
                <a:lumMod val="60000"/>
                <a:lumOff val="40000"/>
              </a:schemeClr>
            </a:solidFill>
          </p:grpSpPr>
          <p:sp>
            <p:nvSpPr>
              <p:cNvPr id="17" name="Rectangle 16">
                <a:extLst>
                  <a:ext uri="{FF2B5EF4-FFF2-40B4-BE49-F238E27FC236}">
                    <a16:creationId xmlns:a16="http://schemas.microsoft.com/office/drawing/2014/main" id="{60103BEC-73BE-C54B-A331-11AFB6170AAF}"/>
                  </a:ext>
                </a:extLst>
              </p:cNvPr>
              <p:cNvSpPr/>
              <p:nvPr/>
            </p:nvSpPr>
            <p:spPr bwMode="auto">
              <a:xfrm>
                <a:off x="151516" y="1128259"/>
                <a:ext cx="8992484" cy="878047"/>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18" name="Title 1">
                <a:extLst>
                  <a:ext uri="{FF2B5EF4-FFF2-40B4-BE49-F238E27FC236}">
                    <a16:creationId xmlns:a16="http://schemas.microsoft.com/office/drawing/2014/main" id="{AAE9FC68-5118-F046-9639-A53AF2A6FDED}"/>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100" b="0" dirty="0">
                    <a:solidFill>
                      <a:srgbClr val="FFFFFF">
                        <a:lumMod val="95000"/>
                      </a:srgbClr>
                    </a:solidFill>
                    <a:latin typeface="Avenir Book" panose="02000503020000020003" pitchFamily="2" charset="0"/>
                  </a:rPr>
                  <a:t>Platform Products</a:t>
                </a:r>
              </a:p>
              <a:p>
                <a:pPr algn="l" defTabSz="914355">
                  <a:lnSpc>
                    <a:spcPct val="114000"/>
                  </a:lnSpc>
                  <a:defRPr/>
                </a:pPr>
                <a:r>
                  <a:rPr lang="en-US" altLang="en-US" sz="1100" b="0" dirty="0">
                    <a:solidFill>
                      <a:srgbClr val="44546A"/>
                    </a:solidFill>
                    <a:latin typeface="Avenir Book" panose="02000503020000020003" pitchFamily="2" charset="0"/>
                  </a:rPr>
                  <a:t>Developers </a:t>
                </a:r>
              </a:p>
              <a:p>
                <a:pPr algn="l" defTabSz="914355">
                  <a:lnSpc>
                    <a:spcPct val="114000"/>
                  </a:lnSpc>
                  <a:defRPr/>
                </a:pPr>
                <a:r>
                  <a:rPr lang="en-US" altLang="en-US" sz="1100" b="0" dirty="0">
                    <a:solidFill>
                      <a:srgbClr val="44546A"/>
                    </a:solidFill>
                    <a:latin typeface="Avenir Book" panose="02000503020000020003" pitchFamily="2" charset="0"/>
                  </a:rPr>
                  <a:t>&amp; Specialists</a:t>
                </a:r>
              </a:p>
            </p:txBody>
          </p:sp>
        </p:grpSp>
        <p:grpSp>
          <p:nvGrpSpPr>
            <p:cNvPr id="7" name="Group 6">
              <a:extLst>
                <a:ext uri="{FF2B5EF4-FFF2-40B4-BE49-F238E27FC236}">
                  <a16:creationId xmlns:a16="http://schemas.microsoft.com/office/drawing/2014/main" id="{B1BD2C2A-D9C6-5542-B6E8-89C876C75C65}"/>
                </a:ext>
              </a:extLst>
            </p:cNvPr>
            <p:cNvGrpSpPr/>
            <p:nvPr/>
          </p:nvGrpSpPr>
          <p:grpSpPr>
            <a:xfrm>
              <a:off x="388345" y="253423"/>
              <a:ext cx="5701229" cy="1323305"/>
              <a:chOff x="-1685" y="1148549"/>
              <a:chExt cx="9251875" cy="1135543"/>
            </a:xfrm>
            <a:solidFill>
              <a:schemeClr val="accent1">
                <a:lumMod val="60000"/>
                <a:lumOff val="40000"/>
              </a:schemeClr>
            </a:solidFill>
          </p:grpSpPr>
          <p:sp>
            <p:nvSpPr>
              <p:cNvPr id="8" name="Rectangle 7">
                <a:extLst>
                  <a:ext uri="{FF2B5EF4-FFF2-40B4-BE49-F238E27FC236}">
                    <a16:creationId xmlns:a16="http://schemas.microsoft.com/office/drawing/2014/main" id="{CFC82E6B-824E-6F4F-90BA-0E2CF3C22B0C}"/>
                  </a:ext>
                </a:extLst>
              </p:cNvPr>
              <p:cNvSpPr/>
              <p:nvPr/>
            </p:nvSpPr>
            <p:spPr bwMode="auto">
              <a:xfrm>
                <a:off x="-1685" y="1148549"/>
                <a:ext cx="9251875" cy="1135543"/>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algn="ctr" defTabSz="914355" fontAlgn="base">
                  <a:spcBef>
                    <a:spcPct val="0"/>
                  </a:spcBef>
                  <a:spcAft>
                    <a:spcPct val="0"/>
                  </a:spcAft>
                  <a:defRPr/>
                </a:pPr>
                <a:endParaRPr lang="en-US" sz="1800" dirty="0">
                  <a:solidFill>
                    <a:srgbClr val="FFFFFF"/>
                  </a:solidFill>
                  <a:latin typeface="Avenir Book" panose="02000503020000020003" pitchFamily="2" charset="0"/>
                  <a:ea typeface="Lato" charset="0"/>
                  <a:cs typeface="Lato" charset="0"/>
                </a:endParaRPr>
              </a:p>
            </p:txBody>
          </p:sp>
          <p:sp>
            <p:nvSpPr>
              <p:cNvPr id="9" name="Title 1">
                <a:extLst>
                  <a:ext uri="{FF2B5EF4-FFF2-40B4-BE49-F238E27FC236}">
                    <a16:creationId xmlns:a16="http://schemas.microsoft.com/office/drawing/2014/main" id="{F07A73E1-8CE9-A345-887C-C08D4F97E61B}"/>
                  </a:ext>
                </a:extLst>
              </p:cNvPr>
              <p:cNvSpPr txBox="1">
                <a:spLocks/>
              </p:cNvSpPr>
              <p:nvPr/>
            </p:nvSpPr>
            <p:spPr bwMode="auto">
              <a:xfrm>
                <a:off x="320722" y="1261098"/>
                <a:ext cx="1283003" cy="630707"/>
              </a:xfrm>
              <a:prstGeom prst="rect">
                <a:avLst/>
              </a:prstGeom>
              <a:grpFill/>
              <a:ln w="9525">
                <a:noFill/>
                <a:miter lim="800000"/>
                <a:headEnd/>
                <a:tailEnd/>
              </a:ln>
            </p:spPr>
            <p:txBody>
              <a:bodyPr vert="horz" wrap="none" lIns="91440" tIns="45720" rIns="91440" bIns="45720" numCol="1" anchor="ctr" anchorCtr="0" compatLnSpc="1">
                <a:prstTxWarp prst="textNoShape">
                  <a:avLst/>
                </a:prstTxWarp>
                <a:noAutofit/>
              </a:bodyPr>
              <a:lstStyle>
                <a:lvl1pPr algn="ctr" rtl="0" eaLnBrk="1" fontAlgn="base" hangingPunct="1">
                  <a:lnSpc>
                    <a:spcPct val="85000"/>
                  </a:lnSpc>
                  <a:spcBef>
                    <a:spcPct val="0"/>
                  </a:spcBef>
                  <a:spcAft>
                    <a:spcPct val="0"/>
                  </a:spcAft>
                  <a:defRPr lang="en-US" altLang="en-US" sz="3200" b="1" i="0" kern="1200" dirty="0" smtClean="0">
                    <a:solidFill>
                      <a:schemeClr val="tx1">
                        <a:lumMod val="75000"/>
                        <a:lumOff val="25000"/>
                      </a:schemeClr>
                    </a:solidFill>
                    <a:effectLst/>
                    <a:latin typeface="Arial" charset="0"/>
                    <a:ea typeface="Arial" charset="0"/>
                    <a:cs typeface="Arial" charset="0"/>
                  </a:defRPr>
                </a:lvl1pPr>
                <a:lvl2pPr algn="ctr" rtl="0" eaLnBrk="1" fontAlgn="base" hangingPunct="1">
                  <a:lnSpc>
                    <a:spcPct val="85000"/>
                  </a:lnSpc>
                  <a:spcBef>
                    <a:spcPct val="0"/>
                  </a:spcBef>
                  <a:spcAft>
                    <a:spcPct val="0"/>
                  </a:spcAft>
                  <a:defRPr sz="3700" b="1">
                    <a:solidFill>
                      <a:srgbClr val="F5F7FB"/>
                    </a:solidFill>
                    <a:latin typeface="Century Gothic" pitchFamily="34" charset="0"/>
                  </a:defRPr>
                </a:lvl2pPr>
                <a:lvl3pPr algn="ctr" rtl="0" eaLnBrk="1" fontAlgn="base" hangingPunct="1">
                  <a:lnSpc>
                    <a:spcPct val="85000"/>
                  </a:lnSpc>
                  <a:spcBef>
                    <a:spcPct val="0"/>
                  </a:spcBef>
                  <a:spcAft>
                    <a:spcPct val="0"/>
                  </a:spcAft>
                  <a:defRPr sz="3700" b="1">
                    <a:solidFill>
                      <a:srgbClr val="F5F7FB"/>
                    </a:solidFill>
                    <a:latin typeface="Century Gothic" pitchFamily="34" charset="0"/>
                  </a:defRPr>
                </a:lvl3pPr>
                <a:lvl4pPr algn="ctr" rtl="0" eaLnBrk="1" fontAlgn="base" hangingPunct="1">
                  <a:lnSpc>
                    <a:spcPct val="85000"/>
                  </a:lnSpc>
                  <a:spcBef>
                    <a:spcPct val="0"/>
                  </a:spcBef>
                  <a:spcAft>
                    <a:spcPct val="0"/>
                  </a:spcAft>
                  <a:defRPr sz="3700" b="1">
                    <a:solidFill>
                      <a:srgbClr val="F5F7FB"/>
                    </a:solidFill>
                    <a:latin typeface="Century Gothic" pitchFamily="34" charset="0"/>
                  </a:defRPr>
                </a:lvl4pPr>
                <a:lvl5pPr algn="ctr" rtl="0" eaLnBrk="1" fontAlgn="base" hangingPunct="1">
                  <a:lnSpc>
                    <a:spcPct val="85000"/>
                  </a:lnSpc>
                  <a:spcBef>
                    <a:spcPct val="0"/>
                  </a:spcBef>
                  <a:spcAft>
                    <a:spcPct val="0"/>
                  </a:spcAft>
                  <a:defRPr sz="3700" b="1">
                    <a:solidFill>
                      <a:srgbClr val="F5F7FB"/>
                    </a:solidFill>
                    <a:latin typeface="Century Gothic" pitchFamily="34" charset="0"/>
                  </a:defRPr>
                </a:lvl5pPr>
                <a:lvl6pPr marL="457200" algn="ctr" rtl="0" eaLnBrk="1" fontAlgn="base" hangingPunct="1">
                  <a:lnSpc>
                    <a:spcPct val="85000"/>
                  </a:lnSpc>
                  <a:spcBef>
                    <a:spcPct val="0"/>
                  </a:spcBef>
                  <a:spcAft>
                    <a:spcPct val="0"/>
                  </a:spcAft>
                  <a:defRPr sz="3700" b="1">
                    <a:solidFill>
                      <a:srgbClr val="535454"/>
                    </a:solidFill>
                    <a:latin typeface="Century Gothic" pitchFamily="34" charset="0"/>
                  </a:defRPr>
                </a:lvl6pPr>
                <a:lvl7pPr marL="914400" algn="ctr" rtl="0" eaLnBrk="1" fontAlgn="base" hangingPunct="1">
                  <a:lnSpc>
                    <a:spcPct val="85000"/>
                  </a:lnSpc>
                  <a:spcBef>
                    <a:spcPct val="0"/>
                  </a:spcBef>
                  <a:spcAft>
                    <a:spcPct val="0"/>
                  </a:spcAft>
                  <a:defRPr sz="3700" b="1">
                    <a:solidFill>
                      <a:srgbClr val="535454"/>
                    </a:solidFill>
                    <a:latin typeface="Century Gothic" pitchFamily="34" charset="0"/>
                  </a:defRPr>
                </a:lvl7pPr>
                <a:lvl8pPr marL="1371600" algn="ctr" rtl="0" eaLnBrk="1" fontAlgn="base" hangingPunct="1">
                  <a:lnSpc>
                    <a:spcPct val="85000"/>
                  </a:lnSpc>
                  <a:spcBef>
                    <a:spcPct val="0"/>
                  </a:spcBef>
                  <a:spcAft>
                    <a:spcPct val="0"/>
                  </a:spcAft>
                  <a:defRPr sz="3700" b="1">
                    <a:solidFill>
                      <a:srgbClr val="535454"/>
                    </a:solidFill>
                    <a:latin typeface="Century Gothic" pitchFamily="34" charset="0"/>
                  </a:defRPr>
                </a:lvl8pPr>
                <a:lvl9pPr marL="1828800" algn="ctr" rtl="0" eaLnBrk="1" fontAlgn="base" hangingPunct="1">
                  <a:lnSpc>
                    <a:spcPct val="85000"/>
                  </a:lnSpc>
                  <a:spcBef>
                    <a:spcPct val="0"/>
                  </a:spcBef>
                  <a:spcAft>
                    <a:spcPct val="0"/>
                  </a:spcAft>
                  <a:defRPr sz="3700" b="1">
                    <a:solidFill>
                      <a:srgbClr val="535454"/>
                    </a:solidFill>
                    <a:latin typeface="Century Gothic" pitchFamily="34" charset="0"/>
                  </a:defRPr>
                </a:lvl9pPr>
              </a:lstStyle>
              <a:p>
                <a:pPr algn="l" defTabSz="914355">
                  <a:lnSpc>
                    <a:spcPct val="114000"/>
                  </a:lnSpc>
                  <a:defRPr/>
                </a:pPr>
                <a:r>
                  <a:rPr lang="en-US" altLang="en-US" sz="1100" b="0" dirty="0">
                    <a:solidFill>
                      <a:srgbClr val="FFFFFF">
                        <a:lumMod val="95000"/>
                      </a:srgbClr>
                    </a:solidFill>
                    <a:latin typeface="Avenir Book" panose="02000503020000020003" pitchFamily="2" charset="0"/>
                  </a:rPr>
                  <a:t>Business Products</a:t>
                </a:r>
              </a:p>
              <a:p>
                <a:pPr algn="l" defTabSz="914355">
                  <a:lnSpc>
                    <a:spcPct val="114000"/>
                  </a:lnSpc>
                  <a:defRPr/>
                </a:pPr>
                <a:r>
                  <a:rPr lang="en-US" altLang="en-US" sz="1100" b="0" dirty="0">
                    <a:solidFill>
                      <a:srgbClr val="44546A"/>
                    </a:solidFill>
                    <a:latin typeface="Avenir Book" panose="02000503020000020003" pitchFamily="2" charset="0"/>
                  </a:rPr>
                  <a:t>External Customer</a:t>
                </a:r>
              </a:p>
            </p:txBody>
          </p:sp>
        </p:grpSp>
        <p:graphicFrame>
          <p:nvGraphicFramePr>
            <p:cNvPr id="5" name="Diagram 4">
              <a:extLst>
                <a:ext uri="{FF2B5EF4-FFF2-40B4-BE49-F238E27FC236}">
                  <a16:creationId xmlns:a16="http://schemas.microsoft.com/office/drawing/2014/main" id="{18EE9E1E-9E14-184C-8559-7570710AB615}"/>
                </a:ext>
              </a:extLst>
            </p:cNvPr>
            <p:cNvGraphicFramePr/>
            <p:nvPr/>
          </p:nvGraphicFramePr>
          <p:xfrm>
            <a:off x="3016392" y="25342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9" name="Rectangle 18">
            <a:extLst>
              <a:ext uri="{FF2B5EF4-FFF2-40B4-BE49-F238E27FC236}">
                <a16:creationId xmlns:a16="http://schemas.microsoft.com/office/drawing/2014/main" id="{9CF76A74-5529-E241-97FF-323A60F91252}"/>
              </a:ext>
            </a:extLst>
          </p:cNvPr>
          <p:cNvSpPr/>
          <p:nvPr/>
        </p:nvSpPr>
        <p:spPr>
          <a:xfrm>
            <a:off x="6122789" y="1341709"/>
            <a:ext cx="2478723" cy="270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r>
              <a:rPr lang="en-US" sz="1000" dirty="0">
                <a:solidFill>
                  <a:schemeClr val="bg1"/>
                </a:solidFill>
                <a:latin typeface="Avenir Book" panose="02000503020000020003" pitchFamily="2" charset="0"/>
                <a:cs typeface="Calibri" panose="020F0502020204030204" pitchFamily="34" charset="0"/>
              </a:rPr>
              <a:t>Standalone Products</a:t>
            </a:r>
          </a:p>
        </p:txBody>
      </p:sp>
      <p:sp>
        <p:nvSpPr>
          <p:cNvPr id="21" name="Rectangle 20">
            <a:extLst>
              <a:ext uri="{FF2B5EF4-FFF2-40B4-BE49-F238E27FC236}">
                <a16:creationId xmlns:a16="http://schemas.microsoft.com/office/drawing/2014/main" id="{4DE296D8-D61F-C64D-96C8-C1ABFBE79EC6}"/>
              </a:ext>
            </a:extLst>
          </p:cNvPr>
          <p:cNvSpPr/>
          <p:nvPr/>
        </p:nvSpPr>
        <p:spPr>
          <a:xfrm>
            <a:off x="6122789" y="1629334"/>
            <a:ext cx="2493564" cy="942417"/>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000000">
                    <a:lumMod val="75000"/>
                    <a:lumOff val="25000"/>
                  </a:srgbClr>
                </a:solidFill>
                <a:latin typeface="Avenir Book" panose="02000503020000020003" pitchFamily="2" charset="0"/>
                <a:cs typeface="Calibri" panose="020F0502020204030204" pitchFamily="34" charset="0"/>
              </a:rPr>
              <a:t>Capabilities consumed independently by internal customers, for example:</a:t>
            </a:r>
          </a:p>
          <a:p>
            <a:pPr marL="117472" indent="-117472">
              <a:buFont typeface="Arial" panose="020B0604020202020204" pitchFamily="34" charset="0"/>
              <a:buChar char="•"/>
            </a:pPr>
            <a:r>
              <a:rPr lang="en-US" sz="800" dirty="0">
                <a:solidFill>
                  <a:srgbClr val="000000">
                    <a:lumMod val="75000"/>
                    <a:lumOff val="25000"/>
                  </a:srgbClr>
                </a:solidFill>
                <a:latin typeface="Avenir Book" panose="02000503020000020003" pitchFamily="2" charset="0"/>
                <a:cs typeface="Calibri" panose="020F0502020204030204" pitchFamily="34" charset="0"/>
              </a:rPr>
              <a:t>Internal procurement software</a:t>
            </a:r>
          </a:p>
          <a:p>
            <a:pPr marL="117472" indent="-117472">
              <a:buFont typeface="Arial" panose="020B0604020202020204" pitchFamily="34" charset="0"/>
              <a:buChar char="•"/>
            </a:pPr>
            <a:r>
              <a:rPr lang="en-US" sz="800" dirty="0">
                <a:solidFill>
                  <a:srgbClr val="000000">
                    <a:lumMod val="75000"/>
                    <a:lumOff val="25000"/>
                  </a:srgbClr>
                </a:solidFill>
                <a:latin typeface="Avenir Book" panose="02000503020000020003" pitchFamily="2" charset="0"/>
                <a:cs typeface="Calibri" panose="020F0502020204030204" pitchFamily="34" charset="0"/>
              </a:rPr>
              <a:t>HR Systems</a:t>
            </a:r>
          </a:p>
          <a:p>
            <a:pPr marL="117472" indent="-117472">
              <a:buFont typeface="Arial" panose="020B0604020202020204" pitchFamily="34" charset="0"/>
              <a:buChar char="•"/>
            </a:pPr>
            <a:r>
              <a:rPr lang="en-US" sz="800" dirty="0">
                <a:solidFill>
                  <a:srgbClr val="000000">
                    <a:lumMod val="75000"/>
                    <a:lumOff val="25000"/>
                  </a:srgbClr>
                </a:solidFill>
                <a:latin typeface="Avenir Book" panose="02000503020000020003" pitchFamily="2" charset="0"/>
                <a:cs typeface="Calibri" panose="020F0502020204030204" pitchFamily="34" charset="0"/>
              </a:rPr>
              <a:t>Content Management Systems</a:t>
            </a:r>
          </a:p>
          <a:p>
            <a:pPr marL="117472" indent="-117472">
              <a:buFont typeface="Arial" panose="020B0604020202020204" pitchFamily="34" charset="0"/>
              <a:buChar char="•"/>
            </a:pPr>
            <a:r>
              <a:rPr lang="en-US" sz="800" dirty="0">
                <a:solidFill>
                  <a:srgbClr val="000000">
                    <a:lumMod val="75000"/>
                    <a:lumOff val="25000"/>
                  </a:srgbClr>
                </a:solidFill>
                <a:latin typeface="Avenir Book" panose="02000503020000020003" pitchFamily="2" charset="0"/>
                <a:cs typeface="Calibri" panose="020F0502020204030204" pitchFamily="34" charset="0"/>
              </a:rPr>
              <a:t>Internal Trading systems (for banks)</a:t>
            </a:r>
          </a:p>
          <a:p>
            <a:pPr marL="117472" indent="-117472">
              <a:buFont typeface="Arial" panose="020B0604020202020204" pitchFamily="34" charset="0"/>
              <a:buChar char="•"/>
            </a:pPr>
            <a:r>
              <a:rPr lang="en-US" sz="800" dirty="0">
                <a:solidFill>
                  <a:srgbClr val="000000">
                    <a:lumMod val="75000"/>
                    <a:lumOff val="25000"/>
                  </a:srgbClr>
                </a:solidFill>
                <a:latin typeface="Avenir Book" panose="02000503020000020003" pitchFamily="2" charset="0"/>
                <a:cs typeface="Calibri" panose="020F0502020204030204" pitchFamily="34" charset="0"/>
              </a:rPr>
              <a:t>COTS</a:t>
            </a:r>
          </a:p>
        </p:txBody>
      </p:sp>
      <p:sp>
        <p:nvSpPr>
          <p:cNvPr id="22" name="Rectangle 21">
            <a:extLst>
              <a:ext uri="{FF2B5EF4-FFF2-40B4-BE49-F238E27FC236}">
                <a16:creationId xmlns:a16="http://schemas.microsoft.com/office/drawing/2014/main" id="{34FE7AB9-3BE4-734A-952A-0BA14265CEE0}"/>
              </a:ext>
            </a:extLst>
          </p:cNvPr>
          <p:cNvSpPr/>
          <p:nvPr/>
        </p:nvSpPr>
        <p:spPr>
          <a:xfrm>
            <a:off x="3325218" y="1341708"/>
            <a:ext cx="2493563" cy="270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latin typeface="Avenir Book" panose="02000503020000020003" pitchFamily="2" charset="0"/>
                <a:cs typeface="Calibri" panose="020F0502020204030204" pitchFamily="34" charset="0"/>
              </a:rPr>
              <a:t>Supporting Products</a:t>
            </a:r>
          </a:p>
        </p:txBody>
      </p:sp>
      <p:sp>
        <p:nvSpPr>
          <p:cNvPr id="24" name="Rectangle 23">
            <a:extLst>
              <a:ext uri="{FF2B5EF4-FFF2-40B4-BE49-F238E27FC236}">
                <a16:creationId xmlns:a16="http://schemas.microsoft.com/office/drawing/2014/main" id="{1EDA63E1-9022-C343-B25B-DD00D41A6501}"/>
              </a:ext>
            </a:extLst>
          </p:cNvPr>
          <p:cNvSpPr/>
          <p:nvPr/>
        </p:nvSpPr>
        <p:spPr>
          <a:xfrm>
            <a:off x="3325219" y="1629334"/>
            <a:ext cx="2493563" cy="942417"/>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000000">
                    <a:lumMod val="75000"/>
                    <a:lumOff val="25000"/>
                  </a:srgbClr>
                </a:solidFill>
                <a:latin typeface="Avenir Book" panose="02000503020000020003" pitchFamily="2" charset="0"/>
                <a:cs typeface="Calibri" panose="020F0502020204030204" pitchFamily="34" charset="0"/>
              </a:rPr>
              <a:t>Product capabilities utilized by multiple products</a:t>
            </a:r>
          </a:p>
          <a:p>
            <a:endParaRPr lang="en-US" sz="800" dirty="0">
              <a:solidFill>
                <a:srgbClr val="000000">
                  <a:lumMod val="75000"/>
                  <a:lumOff val="25000"/>
                </a:srgbClr>
              </a:solidFill>
              <a:latin typeface="Avenir Book" panose="02000503020000020003" pitchFamily="2" charset="0"/>
              <a:cs typeface="Calibri" panose="020F0502020204030204" pitchFamily="34" charset="0"/>
            </a:endParaRPr>
          </a:p>
          <a:p>
            <a:r>
              <a:rPr lang="en-US" sz="800" dirty="0">
                <a:solidFill>
                  <a:srgbClr val="000000">
                    <a:lumMod val="75000"/>
                    <a:lumOff val="25000"/>
                  </a:srgbClr>
                </a:solidFill>
                <a:latin typeface="Avenir Book" panose="02000503020000020003" pitchFamily="2" charset="0"/>
                <a:cs typeface="Calibri" panose="020F0502020204030204" pitchFamily="34" charset="0"/>
              </a:rPr>
              <a:t>A building block of capabilities that developers can build on top of for a specific need</a:t>
            </a:r>
          </a:p>
          <a:p>
            <a:endParaRPr lang="en-US" sz="800" dirty="0">
              <a:solidFill>
                <a:srgbClr val="000000">
                  <a:lumMod val="75000"/>
                  <a:lumOff val="25000"/>
                </a:srgbClr>
              </a:solidFill>
              <a:latin typeface="Avenir Book" panose="02000503020000020003" pitchFamily="2" charset="0"/>
              <a:cs typeface="Calibri" panose="020F0502020204030204" pitchFamily="34" charset="0"/>
            </a:endParaRPr>
          </a:p>
          <a:p>
            <a:r>
              <a:rPr lang="en-US" sz="800" dirty="0">
                <a:solidFill>
                  <a:srgbClr val="000000">
                    <a:lumMod val="75000"/>
                    <a:lumOff val="25000"/>
                  </a:srgbClr>
                </a:solidFill>
                <a:latin typeface="Avenir Book" panose="02000503020000020003" pitchFamily="2" charset="0"/>
                <a:cs typeface="Calibri" panose="020F0502020204030204" pitchFamily="34" charset="0"/>
              </a:rPr>
              <a:t>Can easily be consumed via an API</a:t>
            </a:r>
          </a:p>
          <a:p>
            <a:endParaRPr lang="en-US" sz="800" dirty="0">
              <a:solidFill>
                <a:srgbClr val="000000">
                  <a:lumMod val="75000"/>
                  <a:lumOff val="25000"/>
                </a:srgbClr>
              </a:solidFill>
              <a:latin typeface="Avenir Book" panose="02000503020000020003" pitchFamily="2" charset="0"/>
              <a:cs typeface="Calibri" panose="020F0502020204030204" pitchFamily="34" charset="0"/>
            </a:endParaRPr>
          </a:p>
        </p:txBody>
      </p:sp>
      <p:sp>
        <p:nvSpPr>
          <p:cNvPr id="27" name="Rectangle 26">
            <a:extLst>
              <a:ext uri="{FF2B5EF4-FFF2-40B4-BE49-F238E27FC236}">
                <a16:creationId xmlns:a16="http://schemas.microsoft.com/office/drawing/2014/main" id="{1F0F2378-2843-1A4D-B0C7-D749A664E29B}"/>
              </a:ext>
            </a:extLst>
          </p:cNvPr>
          <p:cNvSpPr/>
          <p:nvPr/>
        </p:nvSpPr>
        <p:spPr>
          <a:xfrm>
            <a:off x="4775634" y="3274142"/>
            <a:ext cx="3380224" cy="1071717"/>
          </a:xfrm>
          <a:prstGeom prst="rect">
            <a:avLst/>
          </a:prstGeom>
          <a:solidFill>
            <a:schemeClr val="accent1">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8">
              <a:spcAft>
                <a:spcPts val="300"/>
              </a:spcAft>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Self-service technical capabilities consumed independently by product value streams when they need them:</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Provisioning test environments</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Creating deployment pipelines</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Performance monitoring</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Security testing</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Database</a:t>
            </a:r>
          </a:p>
          <a:p>
            <a:pPr marL="171446" indent="-112710" defTabSz="914378">
              <a:buFont typeface="Arial" panose="020B0604020202020204" pitchFamily="34" charset="0"/>
              <a:buChar char="•"/>
              <a:defRPr/>
            </a:pPr>
            <a:r>
              <a:rPr lang="en-US" sz="800" dirty="0">
                <a:solidFill>
                  <a:srgbClr val="000000">
                    <a:lumMod val="75000"/>
                    <a:lumOff val="25000"/>
                  </a:srgbClr>
                </a:solidFill>
                <a:latin typeface="Avenir Book" panose="02000503020000020003" pitchFamily="2" charset="0"/>
                <a:cs typeface="Calibri" panose="020F0502020204030204" pitchFamily="34" charset="0"/>
              </a:rPr>
              <a:t>Infrastructure</a:t>
            </a:r>
          </a:p>
        </p:txBody>
      </p:sp>
      <p:sp>
        <p:nvSpPr>
          <p:cNvPr id="25" name="Rectangle 24">
            <a:extLst>
              <a:ext uri="{FF2B5EF4-FFF2-40B4-BE49-F238E27FC236}">
                <a16:creationId xmlns:a16="http://schemas.microsoft.com/office/drawing/2014/main" id="{6097D23A-85EA-7942-B402-FDB19B38B5D1}"/>
              </a:ext>
            </a:extLst>
          </p:cNvPr>
          <p:cNvSpPr/>
          <p:nvPr/>
        </p:nvSpPr>
        <p:spPr>
          <a:xfrm>
            <a:off x="4775633" y="3003741"/>
            <a:ext cx="3380223" cy="270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r>
              <a:rPr lang="en-US" sz="1000" dirty="0">
                <a:solidFill>
                  <a:schemeClr val="bg1"/>
                </a:solidFill>
                <a:latin typeface="Avenir Book" panose="02000503020000020003" pitchFamily="2" charset="0"/>
                <a:cs typeface="Calibri" panose="020F0502020204030204" pitchFamily="34" charset="0"/>
              </a:rPr>
              <a:t>Platform Products</a:t>
            </a:r>
          </a:p>
        </p:txBody>
      </p:sp>
    </p:spTree>
    <p:extLst>
      <p:ext uri="{BB962C8B-B14F-4D97-AF65-F5344CB8AC3E}">
        <p14:creationId xmlns:p14="http://schemas.microsoft.com/office/powerpoint/2010/main" val="185269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87ED45B-F832-CA46-A2CE-6C8EE847F176}"/>
              </a:ext>
            </a:extLst>
          </p:cNvPr>
          <p:cNvSpPr/>
          <p:nvPr/>
        </p:nvSpPr>
        <p:spPr bwMode="auto">
          <a:xfrm>
            <a:off x="703385" y="1409089"/>
            <a:ext cx="7860323" cy="1914213"/>
          </a:xfrm>
          <a:prstGeom prst="roundRect">
            <a:avLst>
              <a:gd name="adj" fmla="val 1349"/>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endParaRPr lang="en-US" sz="140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62A9593B-2230-5341-A5D3-C2D2B6383747}"/>
              </a:ext>
            </a:extLst>
          </p:cNvPr>
          <p:cNvSpPr/>
          <p:nvPr/>
        </p:nvSpPr>
        <p:spPr bwMode="auto">
          <a:xfrm>
            <a:off x="1705211" y="1250488"/>
            <a:ext cx="2377573" cy="420565"/>
          </a:xfrm>
          <a:prstGeom prst="roundRect">
            <a:avLst>
              <a:gd name="adj" fmla="val 0"/>
            </a:avLst>
          </a:prstGeom>
          <a:solidFill>
            <a:srgbClr val="82BC00"/>
          </a:solidFill>
          <a:ln w="9525" cap="flat" cmpd="sng" algn="ctr">
            <a:noFill/>
            <a:prstDash val="solid"/>
            <a:round/>
            <a:headEnd type="none" w="med" len="med"/>
            <a:tailEnd type="none" w="med" len="med"/>
          </a:ln>
          <a:effectLst>
            <a:outerShdw dist="12700" dir="5400000" algn="t" rotWithShape="0">
              <a:srgbClr val="659201"/>
            </a:outerShdw>
          </a:effectLst>
        </p:spPr>
        <p:txBody>
          <a:bodyPr vert="horz" wrap="square" lIns="91440" tIns="91440" rIns="91440" bIns="91440" numCol="1" rtlCol="0" anchor="ctr" anchorCtr="0" compatLnSpc="1">
            <a:prstTxWarp prst="textNoShape">
              <a:avLst/>
            </a:prstTxWarp>
            <a:normAutofit fontScale="925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6" name="TextBox 5">
            <a:extLst>
              <a:ext uri="{FF2B5EF4-FFF2-40B4-BE49-F238E27FC236}">
                <a16:creationId xmlns:a16="http://schemas.microsoft.com/office/drawing/2014/main" id="{EC754FE4-B4E4-AF4A-ADCB-9A8A0AF7B33A}"/>
              </a:ext>
            </a:extLst>
          </p:cNvPr>
          <p:cNvSpPr txBox="1"/>
          <p:nvPr/>
        </p:nvSpPr>
        <p:spPr>
          <a:xfrm>
            <a:off x="1705212" y="1301721"/>
            <a:ext cx="2172390" cy="369332"/>
          </a:xfrm>
          <a:prstGeom prst="rect">
            <a:avLst/>
          </a:prstGeom>
          <a:noFill/>
        </p:spPr>
        <p:txBody>
          <a:bodyPr wrap="none" rtlCol="0">
            <a:spAutoFit/>
          </a:bodyPr>
          <a:lstStyle/>
          <a:p>
            <a:r>
              <a:rPr lang="en-US" sz="1800" b="1" dirty="0">
                <a:solidFill>
                  <a:schemeClr val="bg1">
                    <a:lumMod val="95000"/>
                  </a:schemeClr>
                </a:solidFill>
                <a:latin typeface="Avenir Book" panose="02000503020000020003" pitchFamily="2" charset="0"/>
                <a:ea typeface="Arial" charset="0"/>
                <a:cs typeface="Arial" charset="0"/>
              </a:rPr>
              <a:t>Laksh Ranganathan</a:t>
            </a:r>
          </a:p>
        </p:txBody>
      </p:sp>
      <p:sp>
        <p:nvSpPr>
          <p:cNvPr id="7" name="TextBox 6">
            <a:extLst>
              <a:ext uri="{FF2B5EF4-FFF2-40B4-BE49-F238E27FC236}">
                <a16:creationId xmlns:a16="http://schemas.microsoft.com/office/drawing/2014/main" id="{284FD16A-D744-CC4A-902A-453EAF157016}"/>
              </a:ext>
            </a:extLst>
          </p:cNvPr>
          <p:cNvSpPr txBox="1"/>
          <p:nvPr/>
        </p:nvSpPr>
        <p:spPr>
          <a:xfrm>
            <a:off x="1688123" y="1778748"/>
            <a:ext cx="6734908" cy="307777"/>
          </a:xfrm>
          <a:prstGeom prst="rect">
            <a:avLst/>
          </a:prstGeom>
          <a:noFill/>
        </p:spPr>
        <p:txBody>
          <a:bodyPr wrap="square" rtlCol="0">
            <a:spAutoFit/>
          </a:bodyPr>
          <a:lstStyle/>
          <a:p>
            <a:r>
              <a:rPr lang="en-US" i="1" dirty="0">
                <a:solidFill>
                  <a:srgbClr val="58585B"/>
                </a:solidFill>
                <a:latin typeface="Avenir Book" panose="02000503020000020003" pitchFamily="2" charset="0"/>
                <a:ea typeface="Arial" charset="0"/>
              </a:rPr>
              <a:t>Sr Manager, Product Operations @ </a:t>
            </a:r>
            <a:r>
              <a:rPr lang="en-US" b="1" i="1" dirty="0">
                <a:solidFill>
                  <a:srgbClr val="58585B"/>
                </a:solidFill>
                <a:latin typeface="Avenir Book" panose="02000503020000020003" pitchFamily="2" charset="0"/>
                <a:ea typeface="Arial" charset="0"/>
              </a:rPr>
              <a:t>Tasktop Technologies</a:t>
            </a:r>
          </a:p>
        </p:txBody>
      </p:sp>
      <p:sp>
        <p:nvSpPr>
          <p:cNvPr id="8" name="TextBox 7">
            <a:extLst>
              <a:ext uri="{FF2B5EF4-FFF2-40B4-BE49-F238E27FC236}">
                <a16:creationId xmlns:a16="http://schemas.microsoft.com/office/drawing/2014/main" id="{505F1C69-FD9B-8540-B3B6-04763FA7078F}"/>
              </a:ext>
            </a:extLst>
          </p:cNvPr>
          <p:cNvSpPr txBox="1"/>
          <p:nvPr/>
        </p:nvSpPr>
        <p:spPr>
          <a:xfrm>
            <a:off x="1688123" y="2086525"/>
            <a:ext cx="6734908" cy="1054135"/>
          </a:xfrm>
          <a:prstGeom prst="rect">
            <a:avLst/>
          </a:prstGeom>
          <a:noFill/>
        </p:spPr>
        <p:txBody>
          <a:bodyPr wrap="square" rtlCol="0">
            <a:spAutoFit/>
          </a:bodyPr>
          <a:lstStyle>
            <a:defPPr>
              <a:defRPr lang="en-US"/>
            </a:defPPr>
            <a:lvl1pPr>
              <a:lnSpc>
                <a:spcPts val="1540"/>
              </a:lnSpc>
              <a:defRPr sz="1200">
                <a:solidFill>
                  <a:schemeClr val="bg1">
                    <a:lumMod val="50000"/>
                  </a:schemeClr>
                </a:solidFill>
                <a:ea typeface="Arial" charset="0"/>
              </a:defRPr>
            </a:lvl1pPr>
          </a:lstStyle>
          <a:p>
            <a:endParaRPr lang="en-US" sz="1400" dirty="0"/>
          </a:p>
          <a:p>
            <a:r>
              <a:rPr lang="en-US" sz="1400" dirty="0" err="1">
                <a:latin typeface="Avenir Book" panose="02000503020000020003" pitchFamily="2" charset="0"/>
              </a:rPr>
              <a:t>Laksh’s</a:t>
            </a:r>
            <a:r>
              <a:rPr lang="en-US" sz="1400" dirty="0">
                <a:latin typeface="Avenir Book" panose="02000503020000020003" pitchFamily="2" charset="0"/>
              </a:rPr>
              <a:t> roles have spanned the value stream from engineering to product management to consulting across multiple industries. In her current role, among other things, Laksh focusses on optimizing flow of value across </a:t>
            </a:r>
            <a:r>
              <a:rPr lang="en-US" sz="1400" dirty="0" err="1">
                <a:latin typeface="Avenir Book" panose="02000503020000020003" pitchFamily="2" charset="0"/>
              </a:rPr>
              <a:t>Tasktop’s</a:t>
            </a:r>
            <a:r>
              <a:rPr lang="en-US" sz="1400" dirty="0">
                <a:latin typeface="Avenir Book" panose="02000503020000020003" pitchFamily="2" charset="0"/>
              </a:rPr>
              <a:t> own Product Value Streams</a:t>
            </a:r>
          </a:p>
        </p:txBody>
      </p:sp>
      <p:sp>
        <p:nvSpPr>
          <p:cNvPr id="10" name="Triangle 9">
            <a:extLst>
              <a:ext uri="{FF2B5EF4-FFF2-40B4-BE49-F238E27FC236}">
                <a16:creationId xmlns:a16="http://schemas.microsoft.com/office/drawing/2014/main" id="{41CE9504-2107-5C44-A827-ABB6A62682BA}"/>
              </a:ext>
            </a:extLst>
          </p:cNvPr>
          <p:cNvSpPr/>
          <p:nvPr/>
        </p:nvSpPr>
        <p:spPr bwMode="auto">
          <a:xfrm rot="10800000">
            <a:off x="496834" y="2374225"/>
            <a:ext cx="206549" cy="107369"/>
          </a:xfrm>
          <a:prstGeom prst="triangle">
            <a:avLst>
              <a:gd name="adj" fmla="val 1"/>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14" name="Picture 13" descr="A person posing for the camera&#10;&#10;Description automatically generated">
            <a:extLst>
              <a:ext uri="{FF2B5EF4-FFF2-40B4-BE49-F238E27FC236}">
                <a16:creationId xmlns:a16="http://schemas.microsoft.com/office/drawing/2014/main" id="{F8879D1A-AD5E-3441-B31C-F23374D3D7B5}"/>
              </a:ext>
            </a:extLst>
          </p:cNvPr>
          <p:cNvPicPr>
            <a:picLocks noChangeAspect="1"/>
          </p:cNvPicPr>
          <p:nvPr/>
        </p:nvPicPr>
        <p:blipFill rotWithShape="1">
          <a:blip r:embed="rId3"/>
          <a:srcRect t="3122" b="8452"/>
          <a:stretch/>
        </p:blipFill>
        <p:spPr>
          <a:xfrm>
            <a:off x="496834" y="1250488"/>
            <a:ext cx="1191288" cy="1118431"/>
          </a:xfrm>
          <a:prstGeom prst="rect">
            <a:avLst/>
          </a:prstGeom>
        </p:spPr>
      </p:pic>
    </p:spTree>
    <p:extLst>
      <p:ext uri="{BB962C8B-B14F-4D97-AF65-F5344CB8AC3E}">
        <p14:creationId xmlns:p14="http://schemas.microsoft.com/office/powerpoint/2010/main" val="217872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5AD6-49C3-5C4B-80BB-EE93F0A86F47}"/>
              </a:ext>
            </a:extLst>
          </p:cNvPr>
          <p:cNvSpPr>
            <a:spLocks noGrp="1"/>
          </p:cNvSpPr>
          <p:nvPr>
            <p:ph type="title"/>
          </p:nvPr>
        </p:nvSpPr>
        <p:spPr/>
        <p:txBody>
          <a:bodyPr/>
          <a:lstStyle/>
          <a:p>
            <a:r>
              <a:rPr lang="en-US" sz="2400" dirty="0"/>
              <a:t>Who are My Customers and Influencers? Some Examples</a:t>
            </a:r>
          </a:p>
        </p:txBody>
      </p:sp>
      <p:graphicFrame>
        <p:nvGraphicFramePr>
          <p:cNvPr id="11" name="Table 10">
            <a:extLst>
              <a:ext uri="{FF2B5EF4-FFF2-40B4-BE49-F238E27FC236}">
                <a16:creationId xmlns:a16="http://schemas.microsoft.com/office/drawing/2014/main" id="{B2ED7460-220C-384C-857E-A24CA3FBB2C4}"/>
              </a:ext>
            </a:extLst>
          </p:cNvPr>
          <p:cNvGraphicFramePr>
            <a:graphicFrameLocks noGrp="1"/>
          </p:cNvGraphicFramePr>
          <p:nvPr/>
        </p:nvGraphicFramePr>
        <p:xfrm>
          <a:off x="668579" y="1007862"/>
          <a:ext cx="7806842" cy="3257550"/>
        </p:xfrm>
        <a:graphic>
          <a:graphicData uri="http://schemas.openxmlformats.org/drawingml/2006/table">
            <a:tbl>
              <a:tblPr firstRow="1" firstCol="1" bandRow="1">
                <a:tableStyleId>{93296810-A885-4BE3-A3E7-6D5BEEA58F35}</a:tableStyleId>
              </a:tblPr>
              <a:tblGrid>
                <a:gridCol w="1403393">
                  <a:extLst>
                    <a:ext uri="{9D8B030D-6E8A-4147-A177-3AD203B41FA5}">
                      <a16:colId xmlns:a16="http://schemas.microsoft.com/office/drawing/2014/main" val="1975174700"/>
                    </a:ext>
                  </a:extLst>
                </a:gridCol>
                <a:gridCol w="2134483">
                  <a:extLst>
                    <a:ext uri="{9D8B030D-6E8A-4147-A177-3AD203B41FA5}">
                      <a16:colId xmlns:a16="http://schemas.microsoft.com/office/drawing/2014/main" val="2874987435"/>
                    </a:ext>
                  </a:extLst>
                </a:gridCol>
                <a:gridCol w="2134483">
                  <a:extLst>
                    <a:ext uri="{9D8B030D-6E8A-4147-A177-3AD203B41FA5}">
                      <a16:colId xmlns:a16="http://schemas.microsoft.com/office/drawing/2014/main" val="1166059891"/>
                    </a:ext>
                  </a:extLst>
                </a:gridCol>
                <a:gridCol w="2134483">
                  <a:extLst>
                    <a:ext uri="{9D8B030D-6E8A-4147-A177-3AD203B41FA5}">
                      <a16:colId xmlns:a16="http://schemas.microsoft.com/office/drawing/2014/main" val="3064818915"/>
                    </a:ext>
                  </a:extLst>
                </a:gridCol>
              </a:tblGrid>
              <a:tr h="445770">
                <a:tc>
                  <a:txBody>
                    <a:bodyPr/>
                    <a:lstStyle/>
                    <a:p>
                      <a:endParaRPr lang="en-US" sz="1100" dirty="0">
                        <a:latin typeface="Calibri" panose="020F0502020204030204" pitchFamily="34" charset="0"/>
                        <a:cs typeface="Calibri" panose="020F0502020204030204" pitchFamily="34" charset="0"/>
                      </a:endParaRPr>
                    </a:p>
                  </a:txBody>
                  <a:tcPr marL="68580" marR="68580" marT="34290" marB="34290"/>
                </a:tc>
                <a:tc>
                  <a:txBody>
                    <a:bodyPr/>
                    <a:lstStyle/>
                    <a:p>
                      <a:r>
                        <a:rPr lang="en-US" sz="1100" dirty="0">
                          <a:latin typeface="Calibri" panose="020F0502020204030204" pitchFamily="34" charset="0"/>
                          <a:cs typeface="Calibri" panose="020F0502020204030204" pitchFamily="34" charset="0"/>
                        </a:rPr>
                        <a:t>Business Product</a:t>
                      </a:r>
                    </a:p>
                    <a:p>
                      <a:r>
                        <a:rPr lang="en-US" sz="1100" dirty="0">
                          <a:latin typeface="Calibri" panose="020F0502020204030204" pitchFamily="34" charset="0"/>
                          <a:cs typeface="Calibri" panose="020F0502020204030204" pitchFamily="34" charset="0"/>
                        </a:rPr>
                        <a:t>E.g. Health Insurance</a:t>
                      </a:r>
                    </a:p>
                  </a:txBody>
                  <a:tcPr marL="68580" marR="68580" marT="34290" marB="34290">
                    <a:solidFill>
                      <a:schemeClr val="accent1">
                        <a:lumMod val="75000"/>
                      </a:schemeClr>
                    </a:solidFill>
                  </a:tcPr>
                </a:tc>
                <a:tc>
                  <a:txBody>
                    <a:bodyPr/>
                    <a:lstStyle/>
                    <a:p>
                      <a:r>
                        <a:rPr lang="en-US" sz="1100" dirty="0">
                          <a:latin typeface="Calibri" panose="020F0502020204030204" pitchFamily="34" charset="0"/>
                          <a:cs typeface="Calibri" panose="020F0502020204030204" pitchFamily="34" charset="0"/>
                        </a:rPr>
                        <a:t>Internal Product</a:t>
                      </a:r>
                    </a:p>
                    <a:p>
                      <a:r>
                        <a:rPr lang="en-US" sz="1100" dirty="0">
                          <a:latin typeface="Calibri" panose="020F0502020204030204" pitchFamily="34" charset="0"/>
                          <a:cs typeface="Calibri" panose="020F0502020204030204" pitchFamily="34" charset="0"/>
                        </a:rPr>
                        <a:t>E.g. Billing (shared service)</a:t>
                      </a:r>
                    </a:p>
                  </a:txBody>
                  <a:tcPr marL="68580" marR="68580" marT="34290" marB="34290">
                    <a:solidFill>
                      <a:schemeClr val="accent1"/>
                    </a:solidFill>
                  </a:tcPr>
                </a:tc>
                <a:tc>
                  <a:txBody>
                    <a:bodyPr/>
                    <a:lstStyle/>
                    <a:p>
                      <a:r>
                        <a:rPr lang="en-US" sz="1100" dirty="0">
                          <a:latin typeface="Calibri" panose="020F0502020204030204" pitchFamily="34" charset="0"/>
                          <a:cs typeface="Calibri" panose="020F0502020204030204" pitchFamily="34" charset="0"/>
                        </a:rPr>
                        <a:t>Platform Product</a:t>
                      </a:r>
                    </a:p>
                    <a:p>
                      <a:r>
                        <a:rPr lang="en-US" sz="1100" dirty="0">
                          <a:latin typeface="Calibri" panose="020F0502020204030204" pitchFamily="34" charset="0"/>
                          <a:cs typeface="Calibri" panose="020F0502020204030204" pitchFamily="34" charset="0"/>
                        </a:rPr>
                        <a:t>E.g. DevOps Pipeline </a:t>
                      </a:r>
                    </a:p>
                  </a:txBody>
                  <a:tcPr marL="68580" marR="68580" marT="34290" marB="34290">
                    <a:solidFill>
                      <a:schemeClr val="accent1">
                        <a:lumMod val="60000"/>
                        <a:lumOff val="40000"/>
                      </a:schemeClr>
                    </a:solidFill>
                  </a:tcPr>
                </a:tc>
                <a:extLst>
                  <a:ext uri="{0D108BD9-81ED-4DB2-BD59-A6C34878D82A}">
                    <a16:rowId xmlns:a16="http://schemas.microsoft.com/office/drawing/2014/main" val="2731347804"/>
                  </a:ext>
                </a:extLst>
              </a:tr>
              <a:tr h="582930">
                <a:tc>
                  <a:txBody>
                    <a:bodyPr/>
                    <a:lstStyle/>
                    <a:p>
                      <a:r>
                        <a:rPr lang="en-US" sz="1100" dirty="0">
                          <a:latin typeface="Calibri" panose="020F0502020204030204" pitchFamily="34" charset="0"/>
                          <a:cs typeface="Calibri" panose="020F0502020204030204" pitchFamily="34" charset="0"/>
                        </a:rPr>
                        <a:t>Dictating value creation</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Market, Business Strategy (all profitability concerns), CTO </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Finance, External products that use it</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Value Stream Architect on behalf of the software delivery organization</a:t>
                      </a:r>
                    </a:p>
                  </a:txBody>
                  <a:tcPr marL="68580" marR="68580" marT="34290" marB="34290"/>
                </a:tc>
                <a:extLst>
                  <a:ext uri="{0D108BD9-81ED-4DB2-BD59-A6C34878D82A}">
                    <a16:rowId xmlns:a16="http://schemas.microsoft.com/office/drawing/2014/main" val="2009201815"/>
                  </a:ext>
                </a:extLst>
              </a:tr>
              <a:tr h="445770">
                <a:tc>
                  <a:txBody>
                    <a:bodyPr/>
                    <a:lstStyle/>
                    <a:p>
                      <a:r>
                        <a:rPr lang="en-US" sz="1100" dirty="0">
                          <a:latin typeface="Calibri" panose="020F0502020204030204" pitchFamily="34" charset="0"/>
                          <a:cs typeface="Calibri" panose="020F0502020204030204" pitchFamily="34" charset="0"/>
                        </a:rPr>
                        <a:t>Dictating value protection</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Regulation, Risk Officer, Legal</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Regulation, Risk Officer, Legal</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Regulation, Risk Officer </a:t>
                      </a:r>
                    </a:p>
                  </a:txBody>
                  <a:tcPr marL="68580" marR="68580" marT="34290" marB="34290"/>
                </a:tc>
                <a:extLst>
                  <a:ext uri="{0D108BD9-81ED-4DB2-BD59-A6C34878D82A}">
                    <a16:rowId xmlns:a16="http://schemas.microsoft.com/office/drawing/2014/main" val="508764365"/>
                  </a:ext>
                </a:extLst>
              </a:tr>
              <a:tr h="445770">
                <a:tc>
                  <a:txBody>
                    <a:bodyPr/>
                    <a:lstStyle/>
                    <a:p>
                      <a:r>
                        <a:rPr lang="en-US" sz="1100" dirty="0">
                          <a:latin typeface="Calibri" panose="020F0502020204030204" pitchFamily="34" charset="0"/>
                          <a:cs typeface="Calibri" panose="020F0502020204030204" pitchFamily="34" charset="0"/>
                        </a:rPr>
                        <a:t>Prioritizing</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Product Manager</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Lisa in the finance department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Product Manager</a:t>
                      </a:r>
                    </a:p>
                  </a:txBody>
                  <a:tcPr marL="68580" marR="68580" marT="34290" marB="34290"/>
                </a:tc>
                <a:extLst>
                  <a:ext uri="{0D108BD9-81ED-4DB2-BD59-A6C34878D82A}">
                    <a16:rowId xmlns:a16="http://schemas.microsoft.com/office/drawing/2014/main" val="532345924"/>
                  </a:ext>
                </a:extLst>
              </a:tr>
              <a:tr h="445770">
                <a:tc>
                  <a:txBody>
                    <a:bodyPr/>
                    <a:lstStyle/>
                    <a:p>
                      <a:r>
                        <a:rPr lang="en-US" sz="1100" dirty="0">
                          <a:latin typeface="Calibri" panose="020F0502020204030204" pitchFamily="34" charset="0"/>
                          <a:cs typeface="Calibri" panose="020F0502020204030204" pitchFamily="34" charset="0"/>
                        </a:rPr>
                        <a:t>Using</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Consumers (in B2C), A </a:t>
                      </a:r>
                      <a:r>
                        <a:rPr lang="en-US" sz="1100">
                          <a:latin typeface="Calibri" panose="020F0502020204030204" pitchFamily="34" charset="0"/>
                          <a:cs typeface="Calibri" panose="020F0502020204030204" pitchFamily="34" charset="0"/>
                        </a:rPr>
                        <a:t>particular department </a:t>
                      </a:r>
                      <a:r>
                        <a:rPr lang="en-US" sz="1100" dirty="0">
                          <a:latin typeface="Calibri" panose="020F0502020204030204" pitchFamily="34" charset="0"/>
                          <a:cs typeface="Calibri" panose="020F0502020204030204" pitchFamily="34" charset="0"/>
                        </a:rPr>
                        <a:t>(in B2B)</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Internal or Business products</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IT practitioners</a:t>
                      </a:r>
                    </a:p>
                  </a:txBody>
                  <a:tcPr marL="68580" marR="68580" marT="34290" marB="34290"/>
                </a:tc>
                <a:extLst>
                  <a:ext uri="{0D108BD9-81ED-4DB2-BD59-A6C34878D82A}">
                    <a16:rowId xmlns:a16="http://schemas.microsoft.com/office/drawing/2014/main" val="1792716795"/>
                  </a:ext>
                </a:extLst>
              </a:tr>
              <a:tr h="445770">
                <a:tc>
                  <a:txBody>
                    <a:bodyPr/>
                    <a:lstStyle/>
                    <a:p>
                      <a:r>
                        <a:rPr lang="en-US" sz="1100" dirty="0">
                          <a:latin typeface="Calibri" panose="020F0502020204030204" pitchFamily="34" charset="0"/>
                          <a:cs typeface="Calibri" panose="020F0502020204030204" pitchFamily="34" charset="0"/>
                        </a:rPr>
                        <a:t>Paying</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Business line</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Continuous funding</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Continuous funding</a:t>
                      </a:r>
                    </a:p>
                  </a:txBody>
                  <a:tcPr marL="68580" marR="68580" marT="34290" marB="34290"/>
                </a:tc>
                <a:extLst>
                  <a:ext uri="{0D108BD9-81ED-4DB2-BD59-A6C34878D82A}">
                    <a16:rowId xmlns:a16="http://schemas.microsoft.com/office/drawing/2014/main" val="3201681939"/>
                  </a:ext>
                </a:extLst>
              </a:tr>
              <a:tr h="445770">
                <a:tc>
                  <a:txBody>
                    <a:bodyPr/>
                    <a:lstStyle/>
                    <a:p>
                      <a:r>
                        <a:rPr lang="en-US" sz="1100" dirty="0">
                          <a:latin typeface="Calibri" panose="020F0502020204030204" pitchFamily="34" charset="0"/>
                          <a:cs typeface="Calibri" panose="020F0502020204030204" pitchFamily="34" charset="0"/>
                        </a:rPr>
                        <a:t>Supporting</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Help Desk</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Self</a:t>
                      </a:r>
                    </a:p>
                  </a:txBody>
                  <a:tcPr marL="68580" marR="68580" marT="34290" marB="34290"/>
                </a:tc>
                <a:tc>
                  <a:txBody>
                    <a:bodyPr/>
                    <a:lstStyle/>
                    <a:p>
                      <a:r>
                        <a:rPr lang="en-US" sz="1100" dirty="0">
                          <a:latin typeface="Calibri" panose="020F0502020204030204" pitchFamily="34" charset="0"/>
                          <a:cs typeface="Calibri" panose="020F0502020204030204" pitchFamily="34" charset="0"/>
                        </a:rPr>
                        <a:t>Self</a:t>
                      </a:r>
                    </a:p>
                  </a:txBody>
                  <a:tcPr marL="68580" marR="68580" marT="34290" marB="34290"/>
                </a:tc>
                <a:extLst>
                  <a:ext uri="{0D108BD9-81ED-4DB2-BD59-A6C34878D82A}">
                    <a16:rowId xmlns:a16="http://schemas.microsoft.com/office/drawing/2014/main" val="1678795617"/>
                  </a:ext>
                </a:extLst>
              </a:tr>
            </a:tbl>
          </a:graphicData>
        </a:graphic>
      </p:graphicFrame>
    </p:spTree>
    <p:extLst>
      <p:ext uri="{BB962C8B-B14F-4D97-AF65-F5344CB8AC3E}">
        <p14:creationId xmlns:p14="http://schemas.microsoft.com/office/powerpoint/2010/main" val="4265989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B92B-37F0-FE48-B653-E0ECC5372F14}"/>
              </a:ext>
            </a:extLst>
          </p:cNvPr>
          <p:cNvSpPr>
            <a:spLocks noGrp="1"/>
          </p:cNvSpPr>
          <p:nvPr>
            <p:ph type="title"/>
          </p:nvPr>
        </p:nvSpPr>
        <p:spPr/>
        <p:txBody>
          <a:bodyPr/>
          <a:lstStyle/>
          <a:p>
            <a:r>
              <a:rPr lang="en-US" dirty="0"/>
              <a:t>Value is mapped to top-level company concern</a:t>
            </a:r>
          </a:p>
        </p:txBody>
      </p:sp>
      <p:pic>
        <p:nvPicPr>
          <p:cNvPr id="4" name="Picture 2">
            <a:extLst>
              <a:ext uri="{FF2B5EF4-FFF2-40B4-BE49-F238E27FC236}">
                <a16:creationId xmlns:a16="http://schemas.microsoft.com/office/drawing/2014/main" id="{6B67FB51-B08F-6041-8215-EFAB5C93D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88" y="1007863"/>
            <a:ext cx="7734625" cy="32599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86E56D-7217-2C4B-B805-8CED1EA5AA17}"/>
              </a:ext>
            </a:extLst>
          </p:cNvPr>
          <p:cNvSpPr txBox="1"/>
          <p:nvPr/>
        </p:nvSpPr>
        <p:spPr>
          <a:xfrm>
            <a:off x="5486400" y="3115376"/>
            <a:ext cx="2595966" cy="400110"/>
          </a:xfrm>
          <a:prstGeom prst="rect">
            <a:avLst/>
          </a:prstGeom>
          <a:noFill/>
        </p:spPr>
        <p:txBody>
          <a:bodyPr wrap="square" rtlCol="0">
            <a:spAutoFit/>
          </a:bodyPr>
          <a:lstStyle/>
          <a:p>
            <a:pPr algn="ctr"/>
            <a:r>
              <a:rPr lang="en-US" sz="1000" dirty="0">
                <a:latin typeface="Avenir Book" panose="02000503020000020003" pitchFamily="2" charset="0"/>
              </a:rPr>
              <a:t>Example from an automotive manufacturer’s software product portfolio</a:t>
            </a:r>
          </a:p>
        </p:txBody>
      </p:sp>
    </p:spTree>
    <p:extLst>
      <p:ext uri="{BB962C8B-B14F-4D97-AF65-F5344CB8AC3E}">
        <p14:creationId xmlns:p14="http://schemas.microsoft.com/office/powerpoint/2010/main" val="200717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1AD3-705E-3E41-BEC7-244DDF229333}"/>
              </a:ext>
            </a:extLst>
          </p:cNvPr>
          <p:cNvSpPr>
            <a:spLocks noGrp="1"/>
          </p:cNvSpPr>
          <p:nvPr>
            <p:ph type="title" idx="4294967295"/>
          </p:nvPr>
        </p:nvSpPr>
        <p:spPr>
          <a:xfrm>
            <a:off x="261052" y="253611"/>
            <a:ext cx="7886700" cy="993775"/>
          </a:xfrm>
        </p:spPr>
        <p:txBody>
          <a:bodyPr/>
          <a:lstStyle/>
          <a:p>
            <a:r>
              <a:rPr lang="en-US" b="0" dirty="0"/>
              <a:t>Identify Impacts Business Outcomes</a:t>
            </a:r>
          </a:p>
        </p:txBody>
      </p:sp>
      <p:grpSp>
        <p:nvGrpSpPr>
          <p:cNvPr id="53" name="Group 52">
            <a:extLst>
              <a:ext uri="{FF2B5EF4-FFF2-40B4-BE49-F238E27FC236}">
                <a16:creationId xmlns:a16="http://schemas.microsoft.com/office/drawing/2014/main" id="{515FFF3D-A4DE-104F-BFF9-A3970639572D}"/>
              </a:ext>
            </a:extLst>
          </p:cNvPr>
          <p:cNvGrpSpPr/>
          <p:nvPr/>
        </p:nvGrpSpPr>
        <p:grpSpPr>
          <a:xfrm>
            <a:off x="515320" y="1484413"/>
            <a:ext cx="1801290" cy="1194792"/>
            <a:chOff x="515320" y="1484413"/>
            <a:chExt cx="1801290" cy="1194792"/>
          </a:xfrm>
        </p:grpSpPr>
        <p:sp>
          <p:nvSpPr>
            <p:cNvPr id="7" name="Rounded Rectangle 6">
              <a:extLst>
                <a:ext uri="{FF2B5EF4-FFF2-40B4-BE49-F238E27FC236}">
                  <a16:creationId xmlns:a16="http://schemas.microsoft.com/office/drawing/2014/main" id="{6860102C-CBD5-3546-A1B5-6BBBFA099273}"/>
                </a:ext>
              </a:extLst>
            </p:cNvPr>
            <p:cNvSpPr/>
            <p:nvPr/>
          </p:nvSpPr>
          <p:spPr>
            <a:xfrm>
              <a:off x="515320" y="18992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Revenue</a:t>
              </a:r>
            </a:p>
            <a:p>
              <a:pPr algn="ctr"/>
              <a:r>
                <a:rPr lang="en-US" dirty="0">
                  <a:solidFill>
                    <a:srgbClr val="58585B"/>
                  </a:solidFill>
                  <a:latin typeface="Arial" panose="020B0604020202020204" pitchFamily="34" charset="0"/>
                  <a:cs typeface="Arial" panose="020B0604020202020204" pitchFamily="34" charset="0"/>
                </a:rPr>
                <a:t># of Visits</a:t>
              </a:r>
              <a:endParaRPr lang="en-US" sz="1400" dirty="0">
                <a:solidFill>
                  <a:srgbClr val="58585B"/>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D94FF23-7E18-334B-869C-051BA9226F81}"/>
                </a:ext>
              </a:extLst>
            </p:cNvPr>
            <p:cNvSpPr/>
            <p:nvPr/>
          </p:nvSpPr>
          <p:spPr bwMode="auto">
            <a:xfrm>
              <a:off x="1052894" y="14844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4" name="Picture 3">
              <a:extLst>
                <a:ext uri="{FF2B5EF4-FFF2-40B4-BE49-F238E27FC236}">
                  <a16:creationId xmlns:a16="http://schemas.microsoft.com/office/drawing/2014/main" id="{CF254FF5-88B9-C14E-AF3D-B4CF56C13385}"/>
                </a:ext>
              </a:extLst>
            </p:cNvPr>
            <p:cNvPicPr>
              <a:picLocks noChangeAspect="1"/>
            </p:cNvPicPr>
            <p:nvPr/>
          </p:nvPicPr>
          <p:blipFill>
            <a:blip r:embed="rId3">
              <a:biLevel thresh="50000"/>
            </a:blip>
            <a:stretch>
              <a:fillRect/>
            </a:stretch>
          </p:blipFill>
          <p:spPr>
            <a:xfrm>
              <a:off x="1191679" y="1611426"/>
              <a:ext cx="448568" cy="465388"/>
            </a:xfrm>
            <a:prstGeom prst="rect">
              <a:avLst/>
            </a:prstGeom>
          </p:spPr>
        </p:pic>
        <p:sp>
          <p:nvSpPr>
            <p:cNvPr id="8" name="Right Triangle 7">
              <a:extLst>
                <a:ext uri="{FF2B5EF4-FFF2-40B4-BE49-F238E27FC236}">
                  <a16:creationId xmlns:a16="http://schemas.microsoft.com/office/drawing/2014/main" id="{5D4C2456-A872-BD4F-9AD6-A3F4C5969A0E}"/>
                </a:ext>
              </a:extLst>
            </p:cNvPr>
            <p:cNvSpPr/>
            <p:nvPr/>
          </p:nvSpPr>
          <p:spPr bwMode="auto">
            <a:xfrm flipH="1">
              <a:off x="904975"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9" name="Right Triangle 8">
              <a:extLst>
                <a:ext uri="{FF2B5EF4-FFF2-40B4-BE49-F238E27FC236}">
                  <a16:creationId xmlns:a16="http://schemas.microsoft.com/office/drawing/2014/main" id="{C9713500-DC99-0B42-AA90-2AC72F32F35E}"/>
                </a:ext>
              </a:extLst>
            </p:cNvPr>
            <p:cNvSpPr/>
            <p:nvPr/>
          </p:nvSpPr>
          <p:spPr bwMode="auto">
            <a:xfrm>
              <a:off x="1779034"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grpSp>
      <p:grpSp>
        <p:nvGrpSpPr>
          <p:cNvPr id="54" name="Group 53">
            <a:extLst>
              <a:ext uri="{FF2B5EF4-FFF2-40B4-BE49-F238E27FC236}">
                <a16:creationId xmlns:a16="http://schemas.microsoft.com/office/drawing/2014/main" id="{40E15E0B-5DA2-3F48-BC3E-99FE966740B4}"/>
              </a:ext>
            </a:extLst>
          </p:cNvPr>
          <p:cNvGrpSpPr/>
          <p:nvPr/>
        </p:nvGrpSpPr>
        <p:grpSpPr>
          <a:xfrm>
            <a:off x="2588920" y="1484413"/>
            <a:ext cx="1801290" cy="1194792"/>
            <a:chOff x="2588920" y="1484413"/>
            <a:chExt cx="1801290" cy="1194792"/>
          </a:xfrm>
        </p:grpSpPr>
        <p:sp>
          <p:nvSpPr>
            <p:cNvPr id="10" name="Rounded Rectangle 9">
              <a:extLst>
                <a:ext uri="{FF2B5EF4-FFF2-40B4-BE49-F238E27FC236}">
                  <a16:creationId xmlns:a16="http://schemas.microsoft.com/office/drawing/2014/main" id="{DE74A1B3-48E2-6048-AF8B-C72E78F7EB06}"/>
                </a:ext>
              </a:extLst>
            </p:cNvPr>
            <p:cNvSpPr/>
            <p:nvPr/>
          </p:nvSpPr>
          <p:spPr>
            <a:xfrm>
              <a:off x="2588920" y="18992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Usage</a:t>
              </a:r>
            </a:p>
            <a:p>
              <a:pPr algn="ctr"/>
              <a:r>
                <a:rPr lang="en-US" sz="1400" dirty="0">
                  <a:solidFill>
                    <a:srgbClr val="58585B"/>
                  </a:solidFill>
                  <a:latin typeface="Arial" panose="020B0604020202020204" pitchFamily="34" charset="0"/>
                  <a:cs typeface="Arial" panose="020B0604020202020204" pitchFamily="34" charset="0"/>
                </a:rPr>
                <a:t># of API calls</a:t>
              </a:r>
            </a:p>
          </p:txBody>
        </p:sp>
        <p:sp>
          <p:nvSpPr>
            <p:cNvPr id="11" name="Rectangle 10">
              <a:extLst>
                <a:ext uri="{FF2B5EF4-FFF2-40B4-BE49-F238E27FC236}">
                  <a16:creationId xmlns:a16="http://schemas.microsoft.com/office/drawing/2014/main" id="{E36F1681-9E85-4141-8432-4601980B3E5B}"/>
                </a:ext>
              </a:extLst>
            </p:cNvPr>
            <p:cNvSpPr/>
            <p:nvPr/>
          </p:nvSpPr>
          <p:spPr bwMode="auto">
            <a:xfrm>
              <a:off x="3136676" y="14844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13" name="Right Triangle 12">
              <a:extLst>
                <a:ext uri="{FF2B5EF4-FFF2-40B4-BE49-F238E27FC236}">
                  <a16:creationId xmlns:a16="http://schemas.microsoft.com/office/drawing/2014/main" id="{7B88649C-2B07-D941-AB7F-192D2CC35D5C}"/>
                </a:ext>
              </a:extLst>
            </p:cNvPr>
            <p:cNvSpPr/>
            <p:nvPr/>
          </p:nvSpPr>
          <p:spPr bwMode="auto">
            <a:xfrm flipH="1">
              <a:off x="2988757"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14" name="Right Triangle 13">
              <a:extLst>
                <a:ext uri="{FF2B5EF4-FFF2-40B4-BE49-F238E27FC236}">
                  <a16:creationId xmlns:a16="http://schemas.microsoft.com/office/drawing/2014/main" id="{92F998E6-8F2E-BD43-9F42-CD43C505696B}"/>
                </a:ext>
              </a:extLst>
            </p:cNvPr>
            <p:cNvSpPr/>
            <p:nvPr/>
          </p:nvSpPr>
          <p:spPr bwMode="auto">
            <a:xfrm>
              <a:off x="3862816"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46" name="Picture 45">
              <a:extLst>
                <a:ext uri="{FF2B5EF4-FFF2-40B4-BE49-F238E27FC236}">
                  <a16:creationId xmlns:a16="http://schemas.microsoft.com/office/drawing/2014/main" id="{90F25581-3AD0-8D41-A34B-942B71421B09}"/>
                </a:ext>
              </a:extLst>
            </p:cNvPr>
            <p:cNvPicPr>
              <a:picLocks noChangeAspect="1"/>
            </p:cNvPicPr>
            <p:nvPr/>
          </p:nvPicPr>
          <p:blipFill>
            <a:blip r:embed="rId4"/>
            <a:stretch>
              <a:fillRect/>
            </a:stretch>
          </p:blipFill>
          <p:spPr>
            <a:xfrm>
              <a:off x="3307959" y="1664603"/>
              <a:ext cx="383574" cy="365760"/>
            </a:xfrm>
            <a:prstGeom prst="rect">
              <a:avLst/>
            </a:prstGeom>
          </p:spPr>
        </p:pic>
      </p:grpSp>
      <p:grpSp>
        <p:nvGrpSpPr>
          <p:cNvPr id="55" name="Group 54">
            <a:extLst>
              <a:ext uri="{FF2B5EF4-FFF2-40B4-BE49-F238E27FC236}">
                <a16:creationId xmlns:a16="http://schemas.microsoft.com/office/drawing/2014/main" id="{F2AA5D7D-D0AD-AB42-B50F-CDCA03BB6EB1}"/>
              </a:ext>
            </a:extLst>
          </p:cNvPr>
          <p:cNvGrpSpPr/>
          <p:nvPr/>
        </p:nvGrpSpPr>
        <p:grpSpPr>
          <a:xfrm>
            <a:off x="4662520" y="1484413"/>
            <a:ext cx="1801290" cy="1194792"/>
            <a:chOff x="4662520" y="1484413"/>
            <a:chExt cx="1801290" cy="1194792"/>
          </a:xfrm>
        </p:grpSpPr>
        <p:sp>
          <p:nvSpPr>
            <p:cNvPr id="15" name="Rounded Rectangle 14">
              <a:extLst>
                <a:ext uri="{FF2B5EF4-FFF2-40B4-BE49-F238E27FC236}">
                  <a16:creationId xmlns:a16="http://schemas.microsoft.com/office/drawing/2014/main" id="{E150E7DC-4C70-7840-B64A-7C34C14FDB98}"/>
                </a:ext>
              </a:extLst>
            </p:cNvPr>
            <p:cNvSpPr/>
            <p:nvPr/>
          </p:nvSpPr>
          <p:spPr>
            <a:xfrm>
              <a:off x="4662520" y="18992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Engagements provided</a:t>
              </a:r>
            </a:p>
          </p:txBody>
        </p:sp>
        <p:sp>
          <p:nvSpPr>
            <p:cNvPr id="16" name="Rectangle 15">
              <a:extLst>
                <a:ext uri="{FF2B5EF4-FFF2-40B4-BE49-F238E27FC236}">
                  <a16:creationId xmlns:a16="http://schemas.microsoft.com/office/drawing/2014/main" id="{1910B2A3-3C7F-614E-9BF7-1E62654442DC}"/>
                </a:ext>
              </a:extLst>
            </p:cNvPr>
            <p:cNvSpPr/>
            <p:nvPr/>
          </p:nvSpPr>
          <p:spPr bwMode="auto">
            <a:xfrm>
              <a:off x="5200094" y="14844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8" name="Right Triangle 17">
              <a:extLst>
                <a:ext uri="{FF2B5EF4-FFF2-40B4-BE49-F238E27FC236}">
                  <a16:creationId xmlns:a16="http://schemas.microsoft.com/office/drawing/2014/main" id="{67ACE3C3-C4B0-464E-8C6F-6C4389A4014C}"/>
                </a:ext>
              </a:extLst>
            </p:cNvPr>
            <p:cNvSpPr/>
            <p:nvPr/>
          </p:nvSpPr>
          <p:spPr bwMode="auto">
            <a:xfrm flipH="1">
              <a:off x="5052175"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19" name="Right Triangle 18">
              <a:extLst>
                <a:ext uri="{FF2B5EF4-FFF2-40B4-BE49-F238E27FC236}">
                  <a16:creationId xmlns:a16="http://schemas.microsoft.com/office/drawing/2014/main" id="{90B0460F-C7D1-6146-B5FB-19B8C383F8AB}"/>
                </a:ext>
              </a:extLst>
            </p:cNvPr>
            <p:cNvSpPr/>
            <p:nvPr/>
          </p:nvSpPr>
          <p:spPr bwMode="auto">
            <a:xfrm>
              <a:off x="5926234"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47" name="Picture 46">
              <a:extLst>
                <a:ext uri="{FF2B5EF4-FFF2-40B4-BE49-F238E27FC236}">
                  <a16:creationId xmlns:a16="http://schemas.microsoft.com/office/drawing/2014/main" id="{7C54918A-87C6-0447-BC9C-61B982DC2A53}"/>
                </a:ext>
              </a:extLst>
            </p:cNvPr>
            <p:cNvPicPr>
              <a:picLocks noChangeAspect="1"/>
            </p:cNvPicPr>
            <p:nvPr/>
          </p:nvPicPr>
          <p:blipFill>
            <a:blip r:embed="rId5"/>
            <a:stretch>
              <a:fillRect/>
            </a:stretch>
          </p:blipFill>
          <p:spPr>
            <a:xfrm>
              <a:off x="5372204" y="1622011"/>
              <a:ext cx="366858" cy="454804"/>
            </a:xfrm>
            <a:prstGeom prst="rect">
              <a:avLst/>
            </a:prstGeom>
          </p:spPr>
        </p:pic>
      </p:grpSp>
      <p:grpSp>
        <p:nvGrpSpPr>
          <p:cNvPr id="56" name="Group 55">
            <a:extLst>
              <a:ext uri="{FF2B5EF4-FFF2-40B4-BE49-F238E27FC236}">
                <a16:creationId xmlns:a16="http://schemas.microsoft.com/office/drawing/2014/main" id="{8CE27A83-716D-B640-A11D-0BED5F70BAA7}"/>
              </a:ext>
            </a:extLst>
          </p:cNvPr>
          <p:cNvGrpSpPr/>
          <p:nvPr/>
        </p:nvGrpSpPr>
        <p:grpSpPr>
          <a:xfrm>
            <a:off x="6736120" y="1484413"/>
            <a:ext cx="1801290" cy="1194792"/>
            <a:chOff x="6736120" y="1484413"/>
            <a:chExt cx="1801290" cy="1194792"/>
          </a:xfrm>
        </p:grpSpPr>
        <p:sp>
          <p:nvSpPr>
            <p:cNvPr id="20" name="Rounded Rectangle 19">
              <a:extLst>
                <a:ext uri="{FF2B5EF4-FFF2-40B4-BE49-F238E27FC236}">
                  <a16:creationId xmlns:a16="http://schemas.microsoft.com/office/drawing/2014/main" id="{6A55925D-B058-5749-B1E8-45D3F8B634F7}"/>
                </a:ext>
              </a:extLst>
            </p:cNvPr>
            <p:cNvSpPr/>
            <p:nvPr/>
          </p:nvSpPr>
          <p:spPr>
            <a:xfrm>
              <a:off x="6736120" y="18992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dirty="0">
                  <a:solidFill>
                    <a:srgbClr val="58585B"/>
                  </a:solidFill>
                  <a:latin typeface="Arial" panose="020B0604020202020204" pitchFamily="34" charset="0"/>
                  <a:cs typeface="Arial" panose="020B0604020202020204" pitchFamily="34" charset="0"/>
                </a:rPr>
                <a:t># </a:t>
              </a:r>
              <a:r>
                <a:rPr lang="en-US" sz="1400" dirty="0">
                  <a:solidFill>
                    <a:srgbClr val="58585B"/>
                  </a:solidFill>
                  <a:latin typeface="Arial" panose="020B0604020202020204" pitchFamily="34" charset="0"/>
                  <a:cs typeface="Arial" panose="020B0604020202020204" pitchFamily="34" charset="0"/>
                </a:rPr>
                <a:t>FTE</a:t>
              </a:r>
            </a:p>
            <a:p>
              <a:pPr algn="ctr"/>
              <a:r>
                <a:rPr lang="en-US" sz="1400" dirty="0">
                  <a:solidFill>
                    <a:srgbClr val="58585B"/>
                  </a:solidFill>
                  <a:latin typeface="Arial" panose="020B0604020202020204" pitchFamily="34" charset="0"/>
                  <a:cs typeface="Arial" panose="020B0604020202020204" pitchFamily="34" charset="0"/>
                </a:rPr>
                <a:t>TCO</a:t>
              </a:r>
            </a:p>
          </p:txBody>
        </p:sp>
        <p:sp>
          <p:nvSpPr>
            <p:cNvPr id="21" name="Rectangle 20">
              <a:extLst>
                <a:ext uri="{FF2B5EF4-FFF2-40B4-BE49-F238E27FC236}">
                  <a16:creationId xmlns:a16="http://schemas.microsoft.com/office/drawing/2014/main" id="{D5A06100-1B1A-8D47-B37D-CF5BBC3BF951}"/>
                </a:ext>
              </a:extLst>
            </p:cNvPr>
            <p:cNvSpPr/>
            <p:nvPr/>
          </p:nvSpPr>
          <p:spPr bwMode="auto">
            <a:xfrm>
              <a:off x="7273694" y="14844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3" name="Right Triangle 22">
              <a:extLst>
                <a:ext uri="{FF2B5EF4-FFF2-40B4-BE49-F238E27FC236}">
                  <a16:creationId xmlns:a16="http://schemas.microsoft.com/office/drawing/2014/main" id="{3715E568-71C0-AE4D-A342-F07671504DA0}"/>
                </a:ext>
              </a:extLst>
            </p:cNvPr>
            <p:cNvSpPr/>
            <p:nvPr/>
          </p:nvSpPr>
          <p:spPr bwMode="auto">
            <a:xfrm flipH="1">
              <a:off x="7125775"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24" name="Right Triangle 23">
              <a:extLst>
                <a:ext uri="{FF2B5EF4-FFF2-40B4-BE49-F238E27FC236}">
                  <a16:creationId xmlns:a16="http://schemas.microsoft.com/office/drawing/2014/main" id="{C39F99CE-BC77-EF49-B959-4C0D291759A4}"/>
                </a:ext>
              </a:extLst>
            </p:cNvPr>
            <p:cNvSpPr/>
            <p:nvPr/>
          </p:nvSpPr>
          <p:spPr bwMode="auto">
            <a:xfrm>
              <a:off x="7999834" y="14844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48" name="Picture 47">
              <a:extLst>
                <a:ext uri="{FF2B5EF4-FFF2-40B4-BE49-F238E27FC236}">
                  <a16:creationId xmlns:a16="http://schemas.microsoft.com/office/drawing/2014/main" id="{8E91195E-A91D-F146-9384-93BCA33A86F3}"/>
                </a:ext>
              </a:extLst>
            </p:cNvPr>
            <p:cNvPicPr>
              <a:picLocks noChangeAspect="1"/>
            </p:cNvPicPr>
            <p:nvPr/>
          </p:nvPicPr>
          <p:blipFill>
            <a:blip r:embed="rId6"/>
            <a:stretch>
              <a:fillRect/>
            </a:stretch>
          </p:blipFill>
          <p:spPr>
            <a:xfrm>
              <a:off x="7438584" y="1611426"/>
              <a:ext cx="413678" cy="465388"/>
            </a:xfrm>
            <a:prstGeom prst="rect">
              <a:avLst/>
            </a:prstGeom>
          </p:spPr>
        </p:pic>
      </p:grpSp>
      <p:grpSp>
        <p:nvGrpSpPr>
          <p:cNvPr id="59" name="Group 58">
            <a:extLst>
              <a:ext uri="{FF2B5EF4-FFF2-40B4-BE49-F238E27FC236}">
                <a16:creationId xmlns:a16="http://schemas.microsoft.com/office/drawing/2014/main" id="{26D15677-3CB9-D746-8218-E77E032F93E6}"/>
              </a:ext>
            </a:extLst>
          </p:cNvPr>
          <p:cNvGrpSpPr/>
          <p:nvPr/>
        </p:nvGrpSpPr>
        <p:grpSpPr>
          <a:xfrm>
            <a:off x="1557642" y="2989213"/>
            <a:ext cx="1801290" cy="1194792"/>
            <a:chOff x="2588920" y="2989213"/>
            <a:chExt cx="1801290" cy="1194792"/>
          </a:xfrm>
        </p:grpSpPr>
        <p:sp>
          <p:nvSpPr>
            <p:cNvPr id="30" name="Rounded Rectangle 29">
              <a:extLst>
                <a:ext uri="{FF2B5EF4-FFF2-40B4-BE49-F238E27FC236}">
                  <a16:creationId xmlns:a16="http://schemas.microsoft.com/office/drawing/2014/main" id="{A9F2114B-D09F-FF4C-97D9-9CCF44D995EE}"/>
                </a:ext>
              </a:extLst>
            </p:cNvPr>
            <p:cNvSpPr/>
            <p:nvPr/>
          </p:nvSpPr>
          <p:spPr>
            <a:xfrm>
              <a:off x="2588920" y="34040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Uptime</a:t>
              </a:r>
            </a:p>
            <a:p>
              <a:pPr algn="ctr"/>
              <a:r>
                <a:rPr lang="en-US" dirty="0">
                  <a:solidFill>
                    <a:srgbClr val="58585B"/>
                  </a:solidFill>
                  <a:latin typeface="Arial" panose="020B0604020202020204" pitchFamily="34" charset="0"/>
                  <a:cs typeface="Arial" panose="020B0604020202020204" pitchFamily="34" charset="0"/>
                </a:rPr>
                <a:t>Escaped Defects</a:t>
              </a:r>
              <a:endParaRPr lang="en-US" sz="1400" dirty="0">
                <a:solidFill>
                  <a:srgbClr val="58585B"/>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09BDA1A3-B961-D944-B40C-0514F49E5D8A}"/>
                </a:ext>
              </a:extLst>
            </p:cNvPr>
            <p:cNvSpPr/>
            <p:nvPr/>
          </p:nvSpPr>
          <p:spPr bwMode="auto">
            <a:xfrm>
              <a:off x="3136676" y="29892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sp>
          <p:nvSpPr>
            <p:cNvPr id="33" name="Right Triangle 32">
              <a:extLst>
                <a:ext uri="{FF2B5EF4-FFF2-40B4-BE49-F238E27FC236}">
                  <a16:creationId xmlns:a16="http://schemas.microsoft.com/office/drawing/2014/main" id="{14ABAFAE-C55D-5046-BF73-B08C109C57C2}"/>
                </a:ext>
              </a:extLst>
            </p:cNvPr>
            <p:cNvSpPr/>
            <p:nvPr/>
          </p:nvSpPr>
          <p:spPr bwMode="auto">
            <a:xfrm flipH="1">
              <a:off x="2988757"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sp>
          <p:nvSpPr>
            <p:cNvPr id="34" name="Right Triangle 33">
              <a:extLst>
                <a:ext uri="{FF2B5EF4-FFF2-40B4-BE49-F238E27FC236}">
                  <a16:creationId xmlns:a16="http://schemas.microsoft.com/office/drawing/2014/main" id="{0CC8E652-3519-7F4E-B210-29EF6B828530}"/>
                </a:ext>
              </a:extLst>
            </p:cNvPr>
            <p:cNvSpPr/>
            <p:nvPr/>
          </p:nvSpPr>
          <p:spPr bwMode="auto">
            <a:xfrm>
              <a:off x="3862816"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pic>
          <p:nvPicPr>
            <p:cNvPr id="50" name="Picture 49">
              <a:extLst>
                <a:ext uri="{FF2B5EF4-FFF2-40B4-BE49-F238E27FC236}">
                  <a16:creationId xmlns:a16="http://schemas.microsoft.com/office/drawing/2014/main" id="{6E506343-B7BA-4242-91F6-1757AAD8DCDE}"/>
                </a:ext>
              </a:extLst>
            </p:cNvPr>
            <p:cNvPicPr>
              <a:picLocks noChangeAspect="1"/>
            </p:cNvPicPr>
            <p:nvPr/>
          </p:nvPicPr>
          <p:blipFill>
            <a:blip r:embed="rId7">
              <a:biLevel thresh="25000"/>
            </a:blip>
            <a:stretch>
              <a:fillRect/>
            </a:stretch>
          </p:blipFill>
          <p:spPr>
            <a:xfrm>
              <a:off x="3323860" y="3169403"/>
              <a:ext cx="365760" cy="365760"/>
            </a:xfrm>
            <a:prstGeom prst="rect">
              <a:avLst/>
            </a:prstGeom>
          </p:spPr>
        </p:pic>
      </p:grpSp>
      <p:grpSp>
        <p:nvGrpSpPr>
          <p:cNvPr id="62" name="Group 61">
            <a:extLst>
              <a:ext uri="{FF2B5EF4-FFF2-40B4-BE49-F238E27FC236}">
                <a16:creationId xmlns:a16="http://schemas.microsoft.com/office/drawing/2014/main" id="{DD7FD246-D8D0-6746-A6CB-10081AC5BF22}"/>
              </a:ext>
            </a:extLst>
          </p:cNvPr>
          <p:cNvGrpSpPr/>
          <p:nvPr/>
        </p:nvGrpSpPr>
        <p:grpSpPr>
          <a:xfrm>
            <a:off x="5704842" y="2989213"/>
            <a:ext cx="1801290" cy="1194792"/>
            <a:chOff x="6736120" y="2989213"/>
            <a:chExt cx="1801290" cy="1194792"/>
          </a:xfrm>
        </p:grpSpPr>
        <p:grpSp>
          <p:nvGrpSpPr>
            <p:cNvPr id="57" name="Group 56">
              <a:extLst>
                <a:ext uri="{FF2B5EF4-FFF2-40B4-BE49-F238E27FC236}">
                  <a16:creationId xmlns:a16="http://schemas.microsoft.com/office/drawing/2014/main" id="{FB497D06-F25C-6D49-B1A4-61CC9CFF98F7}"/>
                </a:ext>
              </a:extLst>
            </p:cNvPr>
            <p:cNvGrpSpPr/>
            <p:nvPr/>
          </p:nvGrpSpPr>
          <p:grpSpPr>
            <a:xfrm>
              <a:off x="6736120" y="2989213"/>
              <a:ext cx="1801290" cy="1194792"/>
              <a:chOff x="6736120" y="2989213"/>
              <a:chExt cx="1801290" cy="1194792"/>
            </a:xfrm>
          </p:grpSpPr>
          <p:sp>
            <p:nvSpPr>
              <p:cNvPr id="40" name="Rounded Rectangle 39">
                <a:extLst>
                  <a:ext uri="{FF2B5EF4-FFF2-40B4-BE49-F238E27FC236}">
                    <a16:creationId xmlns:a16="http://schemas.microsoft.com/office/drawing/2014/main" id="{E363516B-C7B7-F84A-8B26-DA7BE573B61B}"/>
                  </a:ext>
                </a:extLst>
              </p:cNvPr>
              <p:cNvSpPr/>
              <p:nvPr/>
            </p:nvSpPr>
            <p:spPr>
              <a:xfrm>
                <a:off x="6736120" y="34040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Employee NPS</a:t>
                </a:r>
              </a:p>
              <a:p>
                <a:pPr algn="ctr"/>
                <a:r>
                  <a:rPr lang="en-US" dirty="0">
                    <a:solidFill>
                      <a:srgbClr val="58585B"/>
                    </a:solidFill>
                    <a:latin typeface="Arial" panose="020B0604020202020204" pitchFamily="34" charset="0"/>
                    <a:cs typeface="Arial" panose="020B0604020202020204" pitchFamily="34" charset="0"/>
                  </a:rPr>
                  <a:t>Turnover Rate</a:t>
                </a:r>
              </a:p>
            </p:txBody>
          </p:sp>
          <p:sp>
            <p:nvSpPr>
              <p:cNvPr id="41" name="Rectangle 40">
                <a:extLst>
                  <a:ext uri="{FF2B5EF4-FFF2-40B4-BE49-F238E27FC236}">
                    <a16:creationId xmlns:a16="http://schemas.microsoft.com/office/drawing/2014/main" id="{A1DFF4D3-79E2-FD4B-8F6A-8AC3D5308B2E}"/>
                  </a:ext>
                </a:extLst>
              </p:cNvPr>
              <p:cNvSpPr/>
              <p:nvPr/>
            </p:nvSpPr>
            <p:spPr bwMode="auto">
              <a:xfrm>
                <a:off x="7273694" y="29892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dirty="0">
                  <a:ln>
                    <a:noFill/>
                  </a:ln>
                  <a:solidFill>
                    <a:schemeClr val="bg1"/>
                  </a:solidFill>
                  <a:effectLst/>
                  <a:latin typeface="Lato" charset="0"/>
                  <a:ea typeface="Lato" charset="0"/>
                  <a:cs typeface="Lato" charset="0"/>
                </a:endParaRPr>
              </a:p>
            </p:txBody>
          </p:sp>
          <p:sp>
            <p:nvSpPr>
              <p:cNvPr id="43" name="Right Triangle 42">
                <a:extLst>
                  <a:ext uri="{FF2B5EF4-FFF2-40B4-BE49-F238E27FC236}">
                    <a16:creationId xmlns:a16="http://schemas.microsoft.com/office/drawing/2014/main" id="{31D65E02-819B-F34D-9DF1-3FEE06D8136E}"/>
                  </a:ext>
                </a:extLst>
              </p:cNvPr>
              <p:cNvSpPr/>
              <p:nvPr/>
            </p:nvSpPr>
            <p:spPr bwMode="auto">
              <a:xfrm flipH="1">
                <a:off x="7125775"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sp>
            <p:nvSpPr>
              <p:cNvPr id="44" name="Right Triangle 43">
                <a:extLst>
                  <a:ext uri="{FF2B5EF4-FFF2-40B4-BE49-F238E27FC236}">
                    <a16:creationId xmlns:a16="http://schemas.microsoft.com/office/drawing/2014/main" id="{67DECEA7-563B-744D-9D71-CC2EC3CABA06}"/>
                  </a:ext>
                </a:extLst>
              </p:cNvPr>
              <p:cNvSpPr/>
              <p:nvPr/>
            </p:nvSpPr>
            <p:spPr bwMode="auto">
              <a:xfrm>
                <a:off x="7999834"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grpSp>
        <p:pic>
          <p:nvPicPr>
            <p:cNvPr id="61" name="Picture 60">
              <a:extLst>
                <a:ext uri="{FF2B5EF4-FFF2-40B4-BE49-F238E27FC236}">
                  <a16:creationId xmlns:a16="http://schemas.microsoft.com/office/drawing/2014/main" id="{1261F9EB-F8D6-3F4B-A847-1601D013621B}"/>
                </a:ext>
              </a:extLst>
            </p:cNvPr>
            <p:cNvPicPr>
              <a:picLocks noChangeAspect="1"/>
            </p:cNvPicPr>
            <p:nvPr/>
          </p:nvPicPr>
          <p:blipFill>
            <a:blip r:embed="rId8"/>
            <a:stretch>
              <a:fillRect/>
            </a:stretch>
          </p:blipFill>
          <p:spPr>
            <a:xfrm>
              <a:off x="7399828" y="3193080"/>
              <a:ext cx="467317" cy="332086"/>
            </a:xfrm>
            <a:prstGeom prst="rect">
              <a:avLst/>
            </a:prstGeom>
          </p:spPr>
        </p:pic>
      </p:grpSp>
      <p:grpSp>
        <p:nvGrpSpPr>
          <p:cNvPr id="64" name="Group 63">
            <a:extLst>
              <a:ext uri="{FF2B5EF4-FFF2-40B4-BE49-F238E27FC236}">
                <a16:creationId xmlns:a16="http://schemas.microsoft.com/office/drawing/2014/main" id="{CED5B2C1-A53E-6947-A05C-E3049F978E0E}"/>
              </a:ext>
            </a:extLst>
          </p:cNvPr>
          <p:cNvGrpSpPr/>
          <p:nvPr/>
        </p:nvGrpSpPr>
        <p:grpSpPr>
          <a:xfrm>
            <a:off x="3631242" y="2989213"/>
            <a:ext cx="1801290" cy="1194792"/>
            <a:chOff x="4662520" y="2989213"/>
            <a:chExt cx="1801290" cy="1194792"/>
          </a:xfrm>
        </p:grpSpPr>
        <p:grpSp>
          <p:nvGrpSpPr>
            <p:cNvPr id="58" name="Group 57">
              <a:extLst>
                <a:ext uri="{FF2B5EF4-FFF2-40B4-BE49-F238E27FC236}">
                  <a16:creationId xmlns:a16="http://schemas.microsoft.com/office/drawing/2014/main" id="{1C97C084-D1EE-374D-B83F-44CC0E023ACA}"/>
                </a:ext>
              </a:extLst>
            </p:cNvPr>
            <p:cNvGrpSpPr/>
            <p:nvPr/>
          </p:nvGrpSpPr>
          <p:grpSpPr>
            <a:xfrm>
              <a:off x="4662520" y="2989213"/>
              <a:ext cx="1801290" cy="1194792"/>
              <a:chOff x="4662520" y="2989213"/>
              <a:chExt cx="1801290" cy="1194792"/>
            </a:xfrm>
          </p:grpSpPr>
          <p:sp>
            <p:nvSpPr>
              <p:cNvPr id="35" name="Rounded Rectangle 34">
                <a:extLst>
                  <a:ext uri="{FF2B5EF4-FFF2-40B4-BE49-F238E27FC236}">
                    <a16:creationId xmlns:a16="http://schemas.microsoft.com/office/drawing/2014/main" id="{1B295F2B-9535-0F4F-9C07-E90ABABB1840}"/>
                  </a:ext>
                </a:extLst>
              </p:cNvPr>
              <p:cNvSpPr/>
              <p:nvPr/>
            </p:nvSpPr>
            <p:spPr>
              <a:xfrm>
                <a:off x="4662520" y="3404077"/>
                <a:ext cx="1801290" cy="779928"/>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365760" rIns="45719" bIns="45719" numCol="1" spcCol="38100" rtlCol="0" anchor="t" anchorCtr="0">
                <a:noAutofit/>
              </a:bodyPr>
              <a:lstStyle/>
              <a:p>
                <a:pPr algn="ctr"/>
                <a:r>
                  <a:rPr lang="en-US" sz="1400" dirty="0">
                    <a:solidFill>
                      <a:srgbClr val="58585B"/>
                    </a:solidFill>
                    <a:latin typeface="Arial" panose="020B0604020202020204" pitchFamily="34" charset="0"/>
                    <a:cs typeface="Arial" panose="020B0604020202020204" pitchFamily="34" charset="0"/>
                  </a:rPr>
                  <a:t>Customer NPS</a:t>
                </a:r>
              </a:p>
            </p:txBody>
          </p:sp>
          <p:sp>
            <p:nvSpPr>
              <p:cNvPr id="36" name="Rectangle 35">
                <a:extLst>
                  <a:ext uri="{FF2B5EF4-FFF2-40B4-BE49-F238E27FC236}">
                    <a16:creationId xmlns:a16="http://schemas.microsoft.com/office/drawing/2014/main" id="{76655D72-3ECE-1C4A-88E2-3DDC5812DC9E}"/>
                  </a:ext>
                </a:extLst>
              </p:cNvPr>
              <p:cNvSpPr/>
              <p:nvPr/>
            </p:nvSpPr>
            <p:spPr bwMode="auto">
              <a:xfrm>
                <a:off x="5200094" y="2989213"/>
                <a:ext cx="726140" cy="726140"/>
              </a:xfrm>
              <a:prstGeom prst="rect">
                <a:avLst/>
              </a:prstGeom>
              <a:solidFill>
                <a:srgbClr val="82BC0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dirty="0">
                  <a:ln>
                    <a:noFill/>
                  </a:ln>
                  <a:solidFill>
                    <a:schemeClr val="bg1"/>
                  </a:solidFill>
                  <a:effectLst/>
                  <a:latin typeface="Lato" charset="0"/>
                  <a:ea typeface="Lato" charset="0"/>
                  <a:cs typeface="Lato" charset="0"/>
                </a:endParaRPr>
              </a:p>
            </p:txBody>
          </p:sp>
          <p:sp>
            <p:nvSpPr>
              <p:cNvPr id="38" name="Right Triangle 37">
                <a:extLst>
                  <a:ext uri="{FF2B5EF4-FFF2-40B4-BE49-F238E27FC236}">
                    <a16:creationId xmlns:a16="http://schemas.microsoft.com/office/drawing/2014/main" id="{D29164FD-7DF3-3842-9AD3-0608E0D0A28C}"/>
                  </a:ext>
                </a:extLst>
              </p:cNvPr>
              <p:cNvSpPr/>
              <p:nvPr/>
            </p:nvSpPr>
            <p:spPr bwMode="auto">
              <a:xfrm flipH="1">
                <a:off x="5052175"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sp>
            <p:nvSpPr>
              <p:cNvPr id="39" name="Right Triangle 38">
                <a:extLst>
                  <a:ext uri="{FF2B5EF4-FFF2-40B4-BE49-F238E27FC236}">
                    <a16:creationId xmlns:a16="http://schemas.microsoft.com/office/drawing/2014/main" id="{404F97FC-BED0-FF45-8086-048A1C9C99D1}"/>
                  </a:ext>
                </a:extLst>
              </p:cNvPr>
              <p:cNvSpPr/>
              <p:nvPr/>
            </p:nvSpPr>
            <p:spPr bwMode="auto">
              <a:xfrm>
                <a:off x="5926234" y="2989213"/>
                <a:ext cx="147918" cy="414864"/>
              </a:xfrm>
              <a:prstGeom prst="rtTriangle">
                <a:avLst/>
              </a:prstGeom>
              <a:solidFill>
                <a:srgbClr val="65920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b="1" u="none" strike="noStrike" cap="none" normalizeH="0" baseline="0">
                  <a:ln>
                    <a:noFill/>
                  </a:ln>
                  <a:solidFill>
                    <a:schemeClr val="bg1"/>
                  </a:solidFill>
                  <a:effectLst/>
                  <a:latin typeface="Lato" charset="0"/>
                  <a:ea typeface="Lato" charset="0"/>
                  <a:cs typeface="Lato" charset="0"/>
                </a:endParaRPr>
              </a:p>
            </p:txBody>
          </p:sp>
        </p:grpSp>
        <p:pic>
          <p:nvPicPr>
            <p:cNvPr id="63" name="Picture 62">
              <a:extLst>
                <a:ext uri="{FF2B5EF4-FFF2-40B4-BE49-F238E27FC236}">
                  <a16:creationId xmlns:a16="http://schemas.microsoft.com/office/drawing/2014/main" id="{87066407-1A9D-B146-B0ED-7BFAAD84458B}"/>
                </a:ext>
              </a:extLst>
            </p:cNvPr>
            <p:cNvPicPr>
              <a:picLocks noChangeAspect="1"/>
            </p:cNvPicPr>
            <p:nvPr/>
          </p:nvPicPr>
          <p:blipFill>
            <a:blip r:embed="rId9"/>
            <a:stretch>
              <a:fillRect/>
            </a:stretch>
          </p:blipFill>
          <p:spPr>
            <a:xfrm>
              <a:off x="5343199" y="3219061"/>
              <a:ext cx="435749" cy="280124"/>
            </a:xfrm>
            <a:prstGeom prst="rect">
              <a:avLst/>
            </a:prstGeom>
          </p:spPr>
        </p:pic>
      </p:grpSp>
    </p:spTree>
    <p:extLst>
      <p:ext uri="{BB962C8B-B14F-4D97-AF65-F5344CB8AC3E}">
        <p14:creationId xmlns:p14="http://schemas.microsoft.com/office/powerpoint/2010/main" val="885806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08BE0-6D45-F643-A875-F56539C43F29}"/>
              </a:ext>
            </a:extLst>
          </p:cNvPr>
          <p:cNvSpPr>
            <a:spLocks noGrp="1"/>
          </p:cNvSpPr>
          <p:nvPr>
            <p:ph type="title"/>
          </p:nvPr>
        </p:nvSpPr>
        <p:spPr/>
        <p:txBody>
          <a:bodyPr/>
          <a:lstStyle/>
          <a:p>
            <a:r>
              <a:rPr lang="en-US" dirty="0"/>
              <a:t>Which view of an account do you prefer?</a:t>
            </a:r>
          </a:p>
        </p:txBody>
      </p:sp>
      <p:pic>
        <p:nvPicPr>
          <p:cNvPr id="5" name="Picture 4">
            <a:extLst>
              <a:ext uri="{FF2B5EF4-FFF2-40B4-BE49-F238E27FC236}">
                <a16:creationId xmlns:a16="http://schemas.microsoft.com/office/drawing/2014/main" id="{DDCC39C5-A081-F643-BFE7-36C426690EE4}"/>
              </a:ext>
            </a:extLst>
          </p:cNvPr>
          <p:cNvPicPr>
            <a:picLocks noChangeAspect="1"/>
          </p:cNvPicPr>
          <p:nvPr/>
        </p:nvPicPr>
        <p:blipFill>
          <a:blip r:embed="rId3"/>
          <a:stretch>
            <a:fillRect/>
          </a:stretch>
        </p:blipFill>
        <p:spPr>
          <a:xfrm>
            <a:off x="993181" y="1504837"/>
            <a:ext cx="2487791" cy="3127886"/>
          </a:xfrm>
          <a:prstGeom prst="rect">
            <a:avLst/>
          </a:prstGeom>
        </p:spPr>
      </p:pic>
      <p:pic>
        <p:nvPicPr>
          <p:cNvPr id="7" name="Picture 6">
            <a:extLst>
              <a:ext uri="{FF2B5EF4-FFF2-40B4-BE49-F238E27FC236}">
                <a16:creationId xmlns:a16="http://schemas.microsoft.com/office/drawing/2014/main" id="{6C0A7866-7FE8-354B-AED3-EE724DD97E50}"/>
              </a:ext>
            </a:extLst>
          </p:cNvPr>
          <p:cNvPicPr>
            <a:picLocks noChangeAspect="1"/>
          </p:cNvPicPr>
          <p:nvPr/>
        </p:nvPicPr>
        <p:blipFill rotWithShape="1">
          <a:blip r:embed="rId4"/>
          <a:srcRect l="3457" t="12235" r="4234" b="7242"/>
          <a:stretch/>
        </p:blipFill>
        <p:spPr>
          <a:xfrm>
            <a:off x="5023932" y="1367185"/>
            <a:ext cx="2389820" cy="3627602"/>
          </a:xfrm>
          <a:prstGeom prst="rect">
            <a:avLst/>
          </a:prstGeom>
        </p:spPr>
      </p:pic>
    </p:spTree>
    <p:extLst>
      <p:ext uri="{BB962C8B-B14F-4D97-AF65-F5344CB8AC3E}">
        <p14:creationId xmlns:p14="http://schemas.microsoft.com/office/powerpoint/2010/main" val="62270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188A-B160-FF48-85CF-E4A432AB0475}"/>
              </a:ext>
            </a:extLst>
          </p:cNvPr>
          <p:cNvSpPr>
            <a:spLocks noGrp="1"/>
          </p:cNvSpPr>
          <p:nvPr>
            <p:ph type="title"/>
          </p:nvPr>
        </p:nvSpPr>
        <p:spPr>
          <a:xfrm>
            <a:off x="651867" y="468033"/>
            <a:ext cx="7840265" cy="579375"/>
          </a:xfrm>
        </p:spPr>
        <p:txBody>
          <a:bodyPr>
            <a:normAutofit fontScale="90000"/>
          </a:bodyPr>
          <a:lstStyle/>
          <a:p>
            <a:r>
              <a:rPr lang="en-US" dirty="0"/>
              <a:t>Flow Metrics align the business and IT through a common understanding of value</a:t>
            </a:r>
          </a:p>
        </p:txBody>
      </p:sp>
      <p:sp>
        <p:nvSpPr>
          <p:cNvPr id="6" name="Rectangle 5">
            <a:extLst>
              <a:ext uri="{FF2B5EF4-FFF2-40B4-BE49-F238E27FC236}">
                <a16:creationId xmlns:a16="http://schemas.microsoft.com/office/drawing/2014/main" id="{4D8215F6-A21C-8843-9FF2-5DC3F70584E0}"/>
              </a:ext>
            </a:extLst>
          </p:cNvPr>
          <p:cNvSpPr/>
          <p:nvPr/>
        </p:nvSpPr>
        <p:spPr bwMode="auto">
          <a:xfrm>
            <a:off x="4629150" y="1922143"/>
            <a:ext cx="3709056" cy="60203"/>
          </a:xfrm>
          <a:prstGeom prst="rect">
            <a:avLst/>
          </a:prstGeom>
          <a:solidFill>
            <a:schemeClr val="accent6"/>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fontScale="25000" lnSpcReduction="20000"/>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7" name="Rectangle 6">
            <a:extLst>
              <a:ext uri="{FF2B5EF4-FFF2-40B4-BE49-F238E27FC236}">
                <a16:creationId xmlns:a16="http://schemas.microsoft.com/office/drawing/2014/main" id="{57AF540D-8ED7-3341-BD6B-FE49282717E9}"/>
              </a:ext>
            </a:extLst>
          </p:cNvPr>
          <p:cNvSpPr/>
          <p:nvPr/>
        </p:nvSpPr>
        <p:spPr bwMode="auto">
          <a:xfrm>
            <a:off x="680064" y="1922143"/>
            <a:ext cx="3709056" cy="60203"/>
          </a:xfrm>
          <a:prstGeom prst="rect">
            <a:avLst/>
          </a:prstGeom>
          <a:solidFill>
            <a:schemeClr val="accent5"/>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fontScale="25000" lnSpcReduction="20000"/>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8" name="Rectangle 7">
            <a:extLst>
              <a:ext uri="{FF2B5EF4-FFF2-40B4-BE49-F238E27FC236}">
                <a16:creationId xmlns:a16="http://schemas.microsoft.com/office/drawing/2014/main" id="{77DFF083-3E3A-A742-A2EB-722CDF3F3630}"/>
              </a:ext>
            </a:extLst>
          </p:cNvPr>
          <p:cNvSpPr/>
          <p:nvPr/>
        </p:nvSpPr>
        <p:spPr bwMode="auto">
          <a:xfrm>
            <a:off x="4629150" y="1967132"/>
            <a:ext cx="3709056" cy="172044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9" name="Rectangle 8">
            <a:extLst>
              <a:ext uri="{FF2B5EF4-FFF2-40B4-BE49-F238E27FC236}">
                <a16:creationId xmlns:a16="http://schemas.microsoft.com/office/drawing/2014/main" id="{E889041B-3108-B44D-A1C4-CC54F787A6E8}"/>
              </a:ext>
            </a:extLst>
          </p:cNvPr>
          <p:cNvSpPr/>
          <p:nvPr/>
        </p:nvSpPr>
        <p:spPr bwMode="auto">
          <a:xfrm>
            <a:off x="680064" y="1967132"/>
            <a:ext cx="3709056" cy="1720449"/>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10" name="Content Placeholder 2">
            <a:extLst>
              <a:ext uri="{FF2B5EF4-FFF2-40B4-BE49-F238E27FC236}">
                <a16:creationId xmlns:a16="http://schemas.microsoft.com/office/drawing/2014/main" id="{4128FE6C-41A7-F34B-ACDF-313586D33013}"/>
              </a:ext>
            </a:extLst>
          </p:cNvPr>
          <p:cNvSpPr txBox="1">
            <a:spLocks/>
          </p:cNvSpPr>
          <p:nvPr/>
        </p:nvSpPr>
        <p:spPr>
          <a:xfrm>
            <a:off x="804041" y="2268231"/>
            <a:ext cx="3471567" cy="156316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spcAft>
                <a:spcPts val="450"/>
              </a:spcAft>
              <a:buClrTx/>
              <a:buNone/>
              <a:defRPr/>
            </a:pPr>
            <a:r>
              <a:rPr lang="en-US" sz="1500" dirty="0">
                <a:solidFill>
                  <a:srgbClr val="57575B"/>
                </a:solidFill>
                <a:latin typeface="Avenir Book" panose="02000503020000020003" pitchFamily="2" charset="0"/>
              </a:rPr>
              <a:t>FLOW METRICS</a:t>
            </a:r>
          </a:p>
          <a:p>
            <a:pPr marL="0" indent="0" defTabSz="685800">
              <a:spcBef>
                <a:spcPts val="750"/>
              </a:spcBef>
              <a:spcAft>
                <a:spcPts val="450"/>
              </a:spcAft>
              <a:buClrTx/>
              <a:buNone/>
              <a:defRPr/>
            </a:pPr>
            <a:r>
              <a:rPr lang="en-US" sz="1350" dirty="0">
                <a:solidFill>
                  <a:srgbClr val="FFFFFF">
                    <a:lumMod val="50000"/>
                  </a:srgbClr>
                </a:solidFill>
                <a:latin typeface="Calibri" panose="020F0502020204030204" pitchFamily="34" charset="0"/>
                <a:cs typeface="Calibri" panose="020F0502020204030204" pitchFamily="34" charset="0"/>
              </a:rPr>
              <a:t>Measure the rate of value delivered for each product’s value stream, correlated with desired business outcomes</a:t>
            </a:r>
          </a:p>
          <a:p>
            <a:pPr marL="0" indent="0" defTabSz="685800">
              <a:spcBef>
                <a:spcPts val="750"/>
              </a:spcBef>
              <a:spcAft>
                <a:spcPts val="450"/>
              </a:spcAft>
              <a:buClrTx/>
              <a:buNone/>
              <a:defRPr/>
            </a:pPr>
            <a:endParaRPr lang="en-US" sz="1350" dirty="0">
              <a:solidFill>
                <a:srgbClr val="FFFFFF">
                  <a:lumMod val="50000"/>
                </a:srgbClr>
              </a:solidFill>
              <a:latin typeface="Arial" panose="020B0604020202020204"/>
            </a:endParaRPr>
          </a:p>
        </p:txBody>
      </p:sp>
      <p:sp>
        <p:nvSpPr>
          <p:cNvPr id="11" name="Content Placeholder 3">
            <a:extLst>
              <a:ext uri="{FF2B5EF4-FFF2-40B4-BE49-F238E27FC236}">
                <a16:creationId xmlns:a16="http://schemas.microsoft.com/office/drawing/2014/main" id="{BECDC396-126F-F64E-90BE-8D97CAA36E5C}"/>
              </a:ext>
            </a:extLst>
          </p:cNvPr>
          <p:cNvSpPr txBox="1">
            <a:spLocks/>
          </p:cNvSpPr>
          <p:nvPr/>
        </p:nvSpPr>
        <p:spPr>
          <a:xfrm>
            <a:off x="4747391" y="2268232"/>
            <a:ext cx="3515316" cy="1563168"/>
          </a:xfrm>
          <a:prstGeom prst="rect">
            <a:avLst/>
          </a:prstGeom>
        </p:spPr>
        <p:txBody>
          <a:bodyPr lIns="67500"/>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spcAft>
                <a:spcPts val="450"/>
              </a:spcAft>
              <a:buClrTx/>
              <a:buNone/>
              <a:defRPr/>
            </a:pPr>
            <a:r>
              <a:rPr lang="en-US" sz="1500" dirty="0">
                <a:solidFill>
                  <a:srgbClr val="57575B"/>
                </a:solidFill>
                <a:latin typeface="Avenir Book" panose="02000503020000020003" pitchFamily="2" charset="0"/>
              </a:rPr>
              <a:t>SOFTWARE DELIVERY METRICS</a:t>
            </a:r>
          </a:p>
          <a:p>
            <a:pPr marL="0" indent="0" defTabSz="685800">
              <a:spcBef>
                <a:spcPts val="750"/>
              </a:spcBef>
              <a:spcAft>
                <a:spcPts val="450"/>
              </a:spcAft>
              <a:buClrTx/>
              <a:buNone/>
              <a:defRPr/>
            </a:pPr>
            <a:r>
              <a:rPr lang="en-US" sz="1350" dirty="0">
                <a:solidFill>
                  <a:srgbClr val="FFFFFF">
                    <a:lumMod val="50000"/>
                  </a:srgbClr>
                </a:solidFill>
                <a:latin typeface="Calibri" panose="020F0502020204030204" pitchFamily="34" charset="0"/>
                <a:cs typeface="Calibri" panose="020F0502020204030204" pitchFamily="34" charset="0"/>
              </a:rPr>
              <a:t>Measure the business outcomes themselves or siloed improvements in process, productivity, quality, cost, revenue or adherence to standards</a:t>
            </a:r>
            <a:endParaRPr lang="en-US" sz="18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8503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188A-B160-FF48-85CF-E4A432AB0475}"/>
              </a:ext>
            </a:extLst>
          </p:cNvPr>
          <p:cNvSpPr>
            <a:spLocks noGrp="1"/>
          </p:cNvSpPr>
          <p:nvPr>
            <p:ph type="title"/>
          </p:nvPr>
        </p:nvSpPr>
        <p:spPr>
          <a:xfrm>
            <a:off x="651867" y="468033"/>
            <a:ext cx="7840265" cy="579375"/>
          </a:xfrm>
        </p:spPr>
        <p:txBody>
          <a:bodyPr>
            <a:normAutofit/>
          </a:bodyPr>
          <a:lstStyle/>
          <a:p>
            <a:r>
              <a:rPr lang="en-US" dirty="0"/>
              <a:t>Different metrics for different contexts</a:t>
            </a:r>
          </a:p>
        </p:txBody>
      </p:sp>
      <p:sp>
        <p:nvSpPr>
          <p:cNvPr id="6" name="Rectangle 5">
            <a:extLst>
              <a:ext uri="{FF2B5EF4-FFF2-40B4-BE49-F238E27FC236}">
                <a16:creationId xmlns:a16="http://schemas.microsoft.com/office/drawing/2014/main" id="{4D8215F6-A21C-8843-9FF2-5DC3F70584E0}"/>
              </a:ext>
            </a:extLst>
          </p:cNvPr>
          <p:cNvSpPr/>
          <p:nvPr/>
        </p:nvSpPr>
        <p:spPr bwMode="auto">
          <a:xfrm>
            <a:off x="4629150" y="1922143"/>
            <a:ext cx="3709056" cy="60203"/>
          </a:xfrm>
          <a:prstGeom prst="rect">
            <a:avLst/>
          </a:prstGeom>
          <a:solidFill>
            <a:schemeClr val="accent6"/>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fontScale="25000" lnSpcReduction="20000"/>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7" name="Rectangle 6">
            <a:extLst>
              <a:ext uri="{FF2B5EF4-FFF2-40B4-BE49-F238E27FC236}">
                <a16:creationId xmlns:a16="http://schemas.microsoft.com/office/drawing/2014/main" id="{57AF540D-8ED7-3341-BD6B-FE49282717E9}"/>
              </a:ext>
            </a:extLst>
          </p:cNvPr>
          <p:cNvSpPr/>
          <p:nvPr/>
        </p:nvSpPr>
        <p:spPr bwMode="auto">
          <a:xfrm>
            <a:off x="680064" y="1922143"/>
            <a:ext cx="3709056" cy="60203"/>
          </a:xfrm>
          <a:prstGeom prst="rect">
            <a:avLst/>
          </a:prstGeom>
          <a:solidFill>
            <a:schemeClr val="accent5"/>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fontScale="25000" lnSpcReduction="20000"/>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8" name="Rectangle 7">
            <a:extLst>
              <a:ext uri="{FF2B5EF4-FFF2-40B4-BE49-F238E27FC236}">
                <a16:creationId xmlns:a16="http://schemas.microsoft.com/office/drawing/2014/main" id="{77DFF083-3E3A-A742-A2EB-722CDF3F3630}"/>
              </a:ext>
            </a:extLst>
          </p:cNvPr>
          <p:cNvSpPr/>
          <p:nvPr/>
        </p:nvSpPr>
        <p:spPr bwMode="auto">
          <a:xfrm>
            <a:off x="4629150" y="1967132"/>
            <a:ext cx="3709056" cy="23091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9" name="Rectangle 8">
            <a:extLst>
              <a:ext uri="{FF2B5EF4-FFF2-40B4-BE49-F238E27FC236}">
                <a16:creationId xmlns:a16="http://schemas.microsoft.com/office/drawing/2014/main" id="{E889041B-3108-B44D-A1C4-CC54F787A6E8}"/>
              </a:ext>
            </a:extLst>
          </p:cNvPr>
          <p:cNvSpPr/>
          <p:nvPr/>
        </p:nvSpPr>
        <p:spPr bwMode="auto">
          <a:xfrm>
            <a:off x="680064" y="1967132"/>
            <a:ext cx="3709056" cy="230918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a:bodyPr>
          <a:lstStyle/>
          <a:p>
            <a:pPr algn="ctr" defTabSz="685800" fontAlgn="base">
              <a:spcBef>
                <a:spcPct val="0"/>
              </a:spcBef>
              <a:spcAft>
                <a:spcPct val="0"/>
              </a:spcAft>
              <a:buClrTx/>
              <a:defRPr/>
            </a:pPr>
            <a:endParaRPr lang="en-US" sz="1500" kern="1200" dirty="0">
              <a:solidFill>
                <a:srgbClr val="FFFFFF"/>
              </a:solidFill>
              <a:latin typeface="Lato" charset="0"/>
              <a:ea typeface="Lato" charset="0"/>
              <a:cs typeface="Lato" charset="0"/>
            </a:endParaRPr>
          </a:p>
        </p:txBody>
      </p:sp>
      <p:sp>
        <p:nvSpPr>
          <p:cNvPr id="10" name="Content Placeholder 2">
            <a:extLst>
              <a:ext uri="{FF2B5EF4-FFF2-40B4-BE49-F238E27FC236}">
                <a16:creationId xmlns:a16="http://schemas.microsoft.com/office/drawing/2014/main" id="{4128FE6C-41A7-F34B-ACDF-313586D33013}"/>
              </a:ext>
            </a:extLst>
          </p:cNvPr>
          <p:cNvSpPr txBox="1">
            <a:spLocks/>
          </p:cNvSpPr>
          <p:nvPr/>
        </p:nvSpPr>
        <p:spPr>
          <a:xfrm>
            <a:off x="805794" y="2045998"/>
            <a:ext cx="3515316" cy="223031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spcAft>
                <a:spcPts val="450"/>
              </a:spcAft>
              <a:buClrTx/>
              <a:buNone/>
              <a:defRPr/>
            </a:pPr>
            <a:r>
              <a:rPr lang="en-US" sz="1800" dirty="0">
                <a:solidFill>
                  <a:srgbClr val="57575B"/>
                </a:solidFill>
                <a:latin typeface="Avenir Book" panose="02000503020000020003" pitchFamily="2" charset="0"/>
              </a:rPr>
              <a:t>FLOW METRICS</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Overarching summary metrics for the value stream </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Align to business outcomes resulting in strategic investments</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Focused on predictability and efficiency</a:t>
            </a:r>
          </a:p>
          <a:p>
            <a:pPr marL="0" indent="0" defTabSz="685800">
              <a:spcBef>
                <a:spcPts val="750"/>
              </a:spcBef>
              <a:spcAft>
                <a:spcPts val="450"/>
              </a:spcAft>
              <a:buClrTx/>
              <a:buNone/>
              <a:defRPr/>
            </a:pPr>
            <a:endParaRPr lang="en-US" sz="1350" dirty="0">
              <a:solidFill>
                <a:srgbClr val="FFFFFF">
                  <a:lumMod val="50000"/>
                </a:srgbClr>
              </a:solidFill>
              <a:latin typeface="Arial" panose="020B0604020202020204"/>
            </a:endParaRPr>
          </a:p>
        </p:txBody>
      </p:sp>
      <p:sp>
        <p:nvSpPr>
          <p:cNvPr id="11" name="Content Placeholder 3">
            <a:extLst>
              <a:ext uri="{FF2B5EF4-FFF2-40B4-BE49-F238E27FC236}">
                <a16:creationId xmlns:a16="http://schemas.microsoft.com/office/drawing/2014/main" id="{BECDC396-126F-F64E-90BE-8D97CAA36E5C}"/>
              </a:ext>
            </a:extLst>
          </p:cNvPr>
          <p:cNvSpPr txBox="1">
            <a:spLocks/>
          </p:cNvSpPr>
          <p:nvPr/>
        </p:nvSpPr>
        <p:spPr>
          <a:xfrm>
            <a:off x="4754882" y="2045999"/>
            <a:ext cx="3515316" cy="2230313"/>
          </a:xfrm>
          <a:prstGeom prst="rect">
            <a:avLst/>
          </a:prstGeom>
        </p:spPr>
        <p:txBody>
          <a:bodyPr lIns="67500"/>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spcAft>
                <a:spcPts val="450"/>
              </a:spcAft>
              <a:buClrTx/>
              <a:buNone/>
              <a:defRPr/>
            </a:pPr>
            <a:r>
              <a:rPr lang="en-US" sz="1800" dirty="0">
                <a:solidFill>
                  <a:srgbClr val="57575B"/>
                </a:solidFill>
                <a:latin typeface="Avenir Book" panose="02000503020000020003" pitchFamily="2" charset="0"/>
              </a:rPr>
              <a:t>SOFTWARE DELIVERY METRICS</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Metrics that measure day-to-day activities</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Focus on capacity, utilization, team process improvements</a:t>
            </a:r>
          </a:p>
          <a:p>
            <a:pPr defTabSz="685800">
              <a:spcBef>
                <a:spcPts val="750"/>
              </a:spcBef>
              <a:spcAft>
                <a:spcPts val="450"/>
              </a:spcAft>
              <a:buClrTx/>
              <a:defRPr/>
            </a:pPr>
            <a:r>
              <a:rPr lang="en-US" sz="1600" dirty="0">
                <a:solidFill>
                  <a:srgbClr val="FFFFFF">
                    <a:lumMod val="50000"/>
                  </a:srgbClr>
                </a:solidFill>
                <a:latin typeface="Calibri" panose="020F0502020204030204" pitchFamily="34" charset="0"/>
                <a:cs typeface="Calibri" panose="020F0502020204030204" pitchFamily="34" charset="0"/>
              </a:rPr>
              <a:t>Provide a deep-dive on outputs that impact outcomes </a:t>
            </a:r>
            <a:endParaRPr lang="en-US" sz="1600"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165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E89E33-99B0-4D4C-92D2-F53349C57161}"/>
              </a:ext>
            </a:extLst>
          </p:cNvPr>
          <p:cNvPicPr>
            <a:picLocks noChangeAspect="1"/>
          </p:cNvPicPr>
          <p:nvPr/>
        </p:nvPicPr>
        <p:blipFill>
          <a:blip r:embed="rId3"/>
          <a:stretch>
            <a:fillRect/>
          </a:stretch>
        </p:blipFill>
        <p:spPr>
          <a:xfrm>
            <a:off x="-314333" y="0"/>
            <a:ext cx="6302103" cy="5144103"/>
          </a:xfrm>
          <a:prstGeom prst="rect">
            <a:avLst/>
          </a:prstGeom>
        </p:spPr>
      </p:pic>
      <p:cxnSp>
        <p:nvCxnSpPr>
          <p:cNvPr id="12" name="Straight Connector 11">
            <a:extLst>
              <a:ext uri="{FF2B5EF4-FFF2-40B4-BE49-F238E27FC236}">
                <a16:creationId xmlns:a16="http://schemas.microsoft.com/office/drawing/2014/main" id="{EFFDC457-2110-2348-B7C2-9C758F276360}"/>
              </a:ext>
            </a:extLst>
          </p:cNvPr>
          <p:cNvCxnSpPr>
            <a:cxnSpLocks/>
          </p:cNvCxnSpPr>
          <p:nvPr/>
        </p:nvCxnSpPr>
        <p:spPr>
          <a:xfrm>
            <a:off x="5426476" y="4732151"/>
            <a:ext cx="369168" cy="0"/>
          </a:xfrm>
          <a:prstGeom prst="line">
            <a:avLst/>
          </a:prstGeom>
          <a:ln w="19050">
            <a:solidFill>
              <a:srgbClr val="0099B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52B60C8-8FE2-8345-BB27-EDCB62410990}"/>
              </a:ext>
            </a:extLst>
          </p:cNvPr>
          <p:cNvCxnSpPr>
            <a:cxnSpLocks/>
          </p:cNvCxnSpPr>
          <p:nvPr/>
        </p:nvCxnSpPr>
        <p:spPr>
          <a:xfrm>
            <a:off x="5426476" y="4129841"/>
            <a:ext cx="369168" cy="0"/>
          </a:xfrm>
          <a:prstGeom prst="line">
            <a:avLst/>
          </a:prstGeom>
          <a:ln w="19050">
            <a:solidFill>
              <a:srgbClr val="0099B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C283CFA-70F3-B341-827A-4EBCF4406C3E}"/>
              </a:ext>
            </a:extLst>
          </p:cNvPr>
          <p:cNvCxnSpPr>
            <a:cxnSpLocks/>
          </p:cNvCxnSpPr>
          <p:nvPr/>
        </p:nvCxnSpPr>
        <p:spPr>
          <a:xfrm>
            <a:off x="5426476" y="3204344"/>
            <a:ext cx="369168" cy="0"/>
          </a:xfrm>
          <a:prstGeom prst="line">
            <a:avLst/>
          </a:prstGeom>
          <a:ln w="19050">
            <a:solidFill>
              <a:srgbClr val="0099BD"/>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D700A24-9DE8-B94F-A79C-DCD69A383E1E}"/>
              </a:ext>
            </a:extLst>
          </p:cNvPr>
          <p:cNvCxnSpPr>
            <a:cxnSpLocks/>
          </p:cNvCxnSpPr>
          <p:nvPr/>
        </p:nvCxnSpPr>
        <p:spPr>
          <a:xfrm>
            <a:off x="5426476" y="2385379"/>
            <a:ext cx="369168" cy="0"/>
          </a:xfrm>
          <a:prstGeom prst="line">
            <a:avLst/>
          </a:prstGeom>
          <a:ln w="19050">
            <a:solidFill>
              <a:srgbClr val="0099BD"/>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A20201-2A3B-8547-B9AC-97024ABAF20D}"/>
              </a:ext>
            </a:extLst>
          </p:cNvPr>
          <p:cNvCxnSpPr>
            <a:cxnSpLocks/>
          </p:cNvCxnSpPr>
          <p:nvPr/>
        </p:nvCxnSpPr>
        <p:spPr>
          <a:xfrm>
            <a:off x="5426476" y="1146944"/>
            <a:ext cx="369168" cy="0"/>
          </a:xfrm>
          <a:prstGeom prst="line">
            <a:avLst/>
          </a:prstGeom>
          <a:ln w="19050">
            <a:solidFill>
              <a:srgbClr val="0099BD"/>
            </a:solidFill>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7D160A02-5044-3145-9F54-694A271C66D1}"/>
              </a:ext>
            </a:extLst>
          </p:cNvPr>
          <p:cNvSpPr/>
          <p:nvPr/>
        </p:nvSpPr>
        <p:spPr>
          <a:xfrm>
            <a:off x="5795645" y="926984"/>
            <a:ext cx="2922227"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marL="4763" defTabSz="685783"/>
            <a:r>
              <a:rPr lang="en-US" sz="900" dirty="0">
                <a:solidFill>
                  <a:srgbClr val="3E3D3E"/>
                </a:solidFill>
                <a:latin typeface="Calibri" panose="020F0502020204030204"/>
              </a:rPr>
              <a:t>How much value is being delivered within a reporting period?</a:t>
            </a:r>
          </a:p>
        </p:txBody>
      </p:sp>
      <p:sp>
        <p:nvSpPr>
          <p:cNvPr id="18" name="Rounded Rectangle 17">
            <a:extLst>
              <a:ext uri="{FF2B5EF4-FFF2-40B4-BE49-F238E27FC236}">
                <a16:creationId xmlns:a16="http://schemas.microsoft.com/office/drawing/2014/main" id="{92C9FA83-7766-C941-A21F-60C394A0BF46}"/>
              </a:ext>
            </a:extLst>
          </p:cNvPr>
          <p:cNvSpPr/>
          <p:nvPr/>
        </p:nvSpPr>
        <p:spPr>
          <a:xfrm>
            <a:off x="5795645" y="4512864"/>
            <a:ext cx="2922227" cy="438575"/>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900" dirty="0">
                <a:solidFill>
                  <a:srgbClr val="3E3D3E"/>
                </a:solidFill>
                <a:latin typeface="Calibri" panose="020F0502020204030204"/>
              </a:rPr>
              <a:t>Am I putting the right capacity towards features vs. risks vs. defects vs. debt?</a:t>
            </a:r>
          </a:p>
        </p:txBody>
      </p:sp>
      <p:sp>
        <p:nvSpPr>
          <p:cNvPr id="33" name="Rounded Rectangle 32">
            <a:extLst>
              <a:ext uri="{FF2B5EF4-FFF2-40B4-BE49-F238E27FC236}">
                <a16:creationId xmlns:a16="http://schemas.microsoft.com/office/drawing/2014/main" id="{A51D0DB2-2D27-BE45-B6E9-6E155BDF43CE}"/>
              </a:ext>
            </a:extLst>
          </p:cNvPr>
          <p:cNvSpPr/>
          <p:nvPr/>
        </p:nvSpPr>
        <p:spPr>
          <a:xfrm>
            <a:off x="5795644" y="2177908"/>
            <a:ext cx="2922228"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900" dirty="0">
                <a:solidFill>
                  <a:srgbClr val="3E3D3E"/>
                </a:solidFill>
                <a:latin typeface="Calibri" panose="020F0502020204030204"/>
              </a:rPr>
              <a:t>Are my processes causing teams to have to wait on work for significant periods of time?</a:t>
            </a:r>
            <a:endParaRPr lang="en-US" sz="9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49" name="Rounded Rectangle 48">
            <a:extLst>
              <a:ext uri="{FF2B5EF4-FFF2-40B4-BE49-F238E27FC236}">
                <a16:creationId xmlns:a16="http://schemas.microsoft.com/office/drawing/2014/main" id="{3E24665E-B878-1948-8DDE-EED4E6D66D79}"/>
              </a:ext>
            </a:extLst>
          </p:cNvPr>
          <p:cNvSpPr/>
          <p:nvPr/>
        </p:nvSpPr>
        <p:spPr>
          <a:xfrm>
            <a:off x="5795644" y="2992887"/>
            <a:ext cx="2922228"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900" dirty="0">
                <a:solidFill>
                  <a:srgbClr val="3E3D3E"/>
                </a:solidFill>
                <a:latin typeface="Calibri" panose="020F0502020204030204"/>
              </a:rPr>
              <a:t>How much time elapses from request to release?</a:t>
            </a:r>
          </a:p>
        </p:txBody>
      </p:sp>
      <p:sp>
        <p:nvSpPr>
          <p:cNvPr id="42" name="Rounded Rectangle 41">
            <a:extLst>
              <a:ext uri="{FF2B5EF4-FFF2-40B4-BE49-F238E27FC236}">
                <a16:creationId xmlns:a16="http://schemas.microsoft.com/office/drawing/2014/main" id="{F0C1026A-74AA-D744-8BEB-EA616864124A}"/>
              </a:ext>
            </a:extLst>
          </p:cNvPr>
          <p:cNvSpPr/>
          <p:nvPr/>
        </p:nvSpPr>
        <p:spPr>
          <a:xfrm>
            <a:off x="5795644" y="3860614"/>
            <a:ext cx="2922228"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900" dirty="0">
                <a:solidFill>
                  <a:srgbClr val="3E3D3E"/>
                </a:solidFill>
                <a:latin typeface="Calibri" panose="020F0502020204030204"/>
              </a:rPr>
              <a:t>Are teams thrashing because their incomings far outweigh their capacity to deliver?</a:t>
            </a:r>
            <a:endParaRPr lang="en-US" sz="90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22F9642-5831-FB4E-92A4-393EFF975C14}"/>
              </a:ext>
            </a:extLst>
          </p:cNvPr>
          <p:cNvSpPr txBox="1"/>
          <p:nvPr/>
        </p:nvSpPr>
        <p:spPr>
          <a:xfrm>
            <a:off x="-210103" y="4870646"/>
            <a:ext cx="683200" cy="184666"/>
          </a:xfrm>
          <a:prstGeom prst="rect">
            <a:avLst/>
          </a:prstGeom>
          <a:noFill/>
        </p:spPr>
        <p:txBody>
          <a:bodyPr wrap="none" rtlCol="0">
            <a:spAutoFit/>
          </a:bodyPr>
          <a:lstStyle/>
          <a:p>
            <a:pPr defTabSz="685783">
              <a:defRPr/>
            </a:pPr>
            <a:r>
              <a:rPr lang="en-US" sz="600" dirty="0">
                <a:solidFill>
                  <a:srgbClr val="E7E6E6">
                    <a:lumMod val="90000"/>
                  </a:srgbClr>
                </a:solidFill>
                <a:latin typeface="Calibri" panose="020F0502020204030204"/>
              </a:rPr>
              <a:t>© 2020 Tasktop</a:t>
            </a:r>
          </a:p>
        </p:txBody>
      </p:sp>
    </p:spTree>
    <p:extLst>
      <p:ext uri="{BB962C8B-B14F-4D97-AF65-F5344CB8AC3E}">
        <p14:creationId xmlns:p14="http://schemas.microsoft.com/office/powerpoint/2010/main" val="75460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309BC-17DA-AB43-B746-90C069EF8B86}"/>
              </a:ext>
            </a:extLst>
          </p:cNvPr>
          <p:cNvPicPr>
            <a:picLocks noChangeAspect="1"/>
          </p:cNvPicPr>
          <p:nvPr/>
        </p:nvPicPr>
        <p:blipFill>
          <a:blip r:embed="rId3"/>
          <a:srcRect/>
          <a:stretch/>
        </p:blipFill>
        <p:spPr>
          <a:xfrm>
            <a:off x="1028700" y="16128"/>
            <a:ext cx="7216140" cy="5137205"/>
          </a:xfrm>
          <a:prstGeom prst="rect">
            <a:avLst/>
          </a:prstGeom>
        </p:spPr>
      </p:pic>
      <p:sp>
        <p:nvSpPr>
          <p:cNvPr id="8" name="Rounded Rectangle 7">
            <a:extLst>
              <a:ext uri="{FF2B5EF4-FFF2-40B4-BE49-F238E27FC236}">
                <a16:creationId xmlns:a16="http://schemas.microsoft.com/office/drawing/2014/main" id="{BBB97FF1-F4E9-5341-BA62-FB9467CD1D70}"/>
              </a:ext>
            </a:extLst>
          </p:cNvPr>
          <p:cNvSpPr/>
          <p:nvPr/>
        </p:nvSpPr>
        <p:spPr>
          <a:xfrm>
            <a:off x="4305943" y="1348669"/>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marL="4763" defTabSz="685783"/>
            <a:r>
              <a:rPr lang="en-US" sz="750" dirty="0">
                <a:solidFill>
                  <a:srgbClr val="3E3D3E"/>
                </a:solidFill>
                <a:latin typeface="Calibri" panose="020F0502020204030204"/>
              </a:rPr>
              <a:t>How much value is being delivered within a reporting period?</a:t>
            </a:r>
          </a:p>
        </p:txBody>
      </p:sp>
      <p:sp>
        <p:nvSpPr>
          <p:cNvPr id="9" name="Rounded Rectangle 8">
            <a:extLst>
              <a:ext uri="{FF2B5EF4-FFF2-40B4-BE49-F238E27FC236}">
                <a16:creationId xmlns:a16="http://schemas.microsoft.com/office/drawing/2014/main" id="{E6E9DF9C-4951-BC43-898C-5D09EC54CCC6}"/>
              </a:ext>
            </a:extLst>
          </p:cNvPr>
          <p:cNvSpPr/>
          <p:nvPr/>
        </p:nvSpPr>
        <p:spPr>
          <a:xfrm>
            <a:off x="6330481" y="1342053"/>
            <a:ext cx="1782122" cy="438575"/>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Am I putting the right capacity towards features vs. risks vs. defects vs. debt?</a:t>
            </a:r>
          </a:p>
        </p:txBody>
      </p:sp>
      <p:sp>
        <p:nvSpPr>
          <p:cNvPr id="10" name="Rounded Rectangle 9">
            <a:extLst>
              <a:ext uri="{FF2B5EF4-FFF2-40B4-BE49-F238E27FC236}">
                <a16:creationId xmlns:a16="http://schemas.microsoft.com/office/drawing/2014/main" id="{35C73C90-07B8-F841-ADD9-1F3C4427131F}"/>
              </a:ext>
            </a:extLst>
          </p:cNvPr>
          <p:cNvSpPr/>
          <p:nvPr/>
        </p:nvSpPr>
        <p:spPr>
          <a:xfrm>
            <a:off x="6330481" y="3362873"/>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Are my processes causing teams to have to wait on work for significant periods of time?</a:t>
            </a:r>
            <a:endParaRPr lang="en-US" sz="75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1" name="Rounded Rectangle 10">
            <a:extLst>
              <a:ext uri="{FF2B5EF4-FFF2-40B4-BE49-F238E27FC236}">
                <a16:creationId xmlns:a16="http://schemas.microsoft.com/office/drawing/2014/main" id="{DA1C8123-D56E-5A43-A2C3-E43905A861E9}"/>
              </a:ext>
            </a:extLst>
          </p:cNvPr>
          <p:cNvSpPr/>
          <p:nvPr/>
        </p:nvSpPr>
        <p:spPr>
          <a:xfrm>
            <a:off x="2282875" y="3362874"/>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Are teams thrashing because their incomings far outweigh their capacity to deliver?</a:t>
            </a:r>
            <a:endParaRPr lang="en-US" sz="75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2" name="Rounded Rectangle 11">
            <a:extLst>
              <a:ext uri="{FF2B5EF4-FFF2-40B4-BE49-F238E27FC236}">
                <a16:creationId xmlns:a16="http://schemas.microsoft.com/office/drawing/2014/main" id="{84F04C6D-AF32-844A-A14A-D2DD7AEBDEC9}"/>
              </a:ext>
            </a:extLst>
          </p:cNvPr>
          <p:cNvSpPr/>
          <p:nvPr/>
        </p:nvSpPr>
        <p:spPr>
          <a:xfrm>
            <a:off x="4305943" y="3362874"/>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How much time elapses from request to release?</a:t>
            </a:r>
          </a:p>
        </p:txBody>
      </p:sp>
      <p:sp>
        <p:nvSpPr>
          <p:cNvPr id="4" name="Rounded Rectangle 3">
            <a:extLst>
              <a:ext uri="{FF2B5EF4-FFF2-40B4-BE49-F238E27FC236}">
                <a16:creationId xmlns:a16="http://schemas.microsoft.com/office/drawing/2014/main" id="{9D0EE540-EFFE-904C-8833-22FDE9C52CB0}"/>
              </a:ext>
            </a:extLst>
          </p:cNvPr>
          <p:cNvSpPr/>
          <p:nvPr/>
        </p:nvSpPr>
        <p:spPr>
          <a:xfrm>
            <a:off x="2164467" y="1111170"/>
            <a:ext cx="2009240" cy="1944546"/>
          </a:xfrm>
          <a:prstGeom prst="roundRect">
            <a:avLst/>
          </a:prstGeom>
          <a:solidFill>
            <a:schemeClr val="lt1">
              <a:alpha val="0"/>
            </a:schemeClr>
          </a:solidFill>
          <a:ln w="444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9105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E6E9DF9C-4951-BC43-898C-5D09EC54CCC6}"/>
              </a:ext>
            </a:extLst>
          </p:cNvPr>
          <p:cNvSpPr/>
          <p:nvPr/>
        </p:nvSpPr>
        <p:spPr>
          <a:xfrm>
            <a:off x="6330481" y="1342053"/>
            <a:ext cx="1782122" cy="438575"/>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Am I putting the right capacity towards features vs. risks vs. defects vs. debt?</a:t>
            </a:r>
          </a:p>
        </p:txBody>
      </p:sp>
      <p:sp>
        <p:nvSpPr>
          <p:cNvPr id="8" name="Rounded Rectangle 7">
            <a:extLst>
              <a:ext uri="{FF2B5EF4-FFF2-40B4-BE49-F238E27FC236}">
                <a16:creationId xmlns:a16="http://schemas.microsoft.com/office/drawing/2014/main" id="{BBB97FF1-F4E9-5341-BA62-FB9467CD1D70}"/>
              </a:ext>
            </a:extLst>
          </p:cNvPr>
          <p:cNvSpPr/>
          <p:nvPr/>
        </p:nvSpPr>
        <p:spPr>
          <a:xfrm>
            <a:off x="4305943" y="1348669"/>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marL="4763" defTabSz="685783"/>
            <a:r>
              <a:rPr lang="en-US" sz="750" dirty="0">
                <a:solidFill>
                  <a:srgbClr val="3E3D3E"/>
                </a:solidFill>
                <a:latin typeface="Calibri" panose="020F0502020204030204"/>
              </a:rPr>
              <a:t>How much value is being delivered within a reporting period?</a:t>
            </a:r>
          </a:p>
        </p:txBody>
      </p:sp>
      <p:sp>
        <p:nvSpPr>
          <p:cNvPr id="10" name="Rounded Rectangle 9">
            <a:extLst>
              <a:ext uri="{FF2B5EF4-FFF2-40B4-BE49-F238E27FC236}">
                <a16:creationId xmlns:a16="http://schemas.microsoft.com/office/drawing/2014/main" id="{35C73C90-07B8-F841-ADD9-1F3C4427131F}"/>
              </a:ext>
            </a:extLst>
          </p:cNvPr>
          <p:cNvSpPr/>
          <p:nvPr/>
        </p:nvSpPr>
        <p:spPr>
          <a:xfrm>
            <a:off x="6330481" y="3362873"/>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Are my processes causing teams to have to wait on work for significant periods of time?</a:t>
            </a:r>
            <a:endParaRPr lang="en-US" sz="750" dirty="0">
              <a:solidFill>
                <a:srgbClr val="000000">
                  <a:lumMod val="75000"/>
                  <a:lumOff val="25000"/>
                </a:srgbClr>
              </a:solidFill>
              <a:latin typeface="Arial" panose="020B0604020202020204" pitchFamily="34" charset="0"/>
              <a:cs typeface="Arial" panose="020B0604020202020204" pitchFamily="34" charset="0"/>
            </a:endParaRPr>
          </a:p>
        </p:txBody>
      </p:sp>
      <p:sp>
        <p:nvSpPr>
          <p:cNvPr id="12" name="Rounded Rectangle 11">
            <a:extLst>
              <a:ext uri="{FF2B5EF4-FFF2-40B4-BE49-F238E27FC236}">
                <a16:creationId xmlns:a16="http://schemas.microsoft.com/office/drawing/2014/main" id="{84F04C6D-AF32-844A-A14A-D2DD7AEBDEC9}"/>
              </a:ext>
            </a:extLst>
          </p:cNvPr>
          <p:cNvSpPr/>
          <p:nvPr/>
        </p:nvSpPr>
        <p:spPr>
          <a:xfrm>
            <a:off x="4305943" y="3362874"/>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How much time elapses from request to release?</a:t>
            </a:r>
          </a:p>
        </p:txBody>
      </p:sp>
      <p:sp>
        <p:nvSpPr>
          <p:cNvPr id="11" name="Rounded Rectangle 10">
            <a:extLst>
              <a:ext uri="{FF2B5EF4-FFF2-40B4-BE49-F238E27FC236}">
                <a16:creationId xmlns:a16="http://schemas.microsoft.com/office/drawing/2014/main" id="{DA1C8123-D56E-5A43-A2C3-E43905A861E9}"/>
              </a:ext>
            </a:extLst>
          </p:cNvPr>
          <p:cNvSpPr/>
          <p:nvPr/>
        </p:nvSpPr>
        <p:spPr>
          <a:xfrm>
            <a:off x="2282875" y="3362874"/>
            <a:ext cx="1782122" cy="431959"/>
          </a:xfrm>
          <a:prstGeom prst="roundRect">
            <a:avLst>
              <a:gd name="adj" fmla="val 0"/>
            </a:avLst>
          </a:prstGeom>
          <a:solidFill>
            <a:srgbClr val="E2F2F8"/>
          </a:solidFill>
          <a:ln w="25400" cap="flat">
            <a:noFill/>
            <a:prstDash val="solid"/>
            <a:round/>
          </a:ln>
          <a:effectLst>
            <a:outerShdw dist="25400" dir="10800000" algn="r" rotWithShape="0">
              <a:srgbClr val="0099BD"/>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37160" tIns="0" rIns="68580" bIns="0" numCol="1" spcCol="38100" rtlCol="0" anchor="ctr" anchorCtr="0">
            <a:noAutofit/>
          </a:bodyPr>
          <a:lstStyle/>
          <a:p>
            <a:pPr defTabSz="685783"/>
            <a:r>
              <a:rPr lang="en-US" sz="750" dirty="0">
                <a:solidFill>
                  <a:srgbClr val="3E3D3E"/>
                </a:solidFill>
                <a:latin typeface="Calibri" panose="020F0502020204030204"/>
              </a:rPr>
              <a:t>Are teams thrashing because their incomings far outweigh their capacity to deliver?</a:t>
            </a:r>
            <a:endParaRPr lang="en-US" sz="750" dirty="0">
              <a:solidFill>
                <a:srgbClr val="000000">
                  <a:lumMod val="75000"/>
                  <a:lumOff val="25000"/>
                </a:srgb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11309BC-17DA-AB43-B746-90C069EF8B86}"/>
              </a:ext>
            </a:extLst>
          </p:cNvPr>
          <p:cNvPicPr>
            <a:picLocks noChangeAspect="1"/>
          </p:cNvPicPr>
          <p:nvPr/>
        </p:nvPicPr>
        <p:blipFill>
          <a:blip r:embed="rId3">
            <a:alphaModFix amt="28000"/>
          </a:blip>
          <a:srcRect/>
          <a:stretch/>
        </p:blipFill>
        <p:spPr>
          <a:xfrm>
            <a:off x="1031397" y="6295"/>
            <a:ext cx="7216140" cy="5137205"/>
          </a:xfrm>
          <a:prstGeom prst="rect">
            <a:avLst/>
          </a:prstGeom>
        </p:spPr>
      </p:pic>
      <p:sp>
        <p:nvSpPr>
          <p:cNvPr id="2" name="TextBox 1">
            <a:extLst>
              <a:ext uri="{FF2B5EF4-FFF2-40B4-BE49-F238E27FC236}">
                <a16:creationId xmlns:a16="http://schemas.microsoft.com/office/drawing/2014/main" id="{023DE63B-0FCF-2F40-B6A9-F3591258EAE8}"/>
              </a:ext>
            </a:extLst>
          </p:cNvPr>
          <p:cNvSpPr txBox="1"/>
          <p:nvPr/>
        </p:nvSpPr>
        <p:spPr>
          <a:xfrm>
            <a:off x="2379407" y="2266842"/>
            <a:ext cx="5103932" cy="646331"/>
          </a:xfrm>
          <a:prstGeom prst="rect">
            <a:avLst/>
          </a:prstGeom>
          <a:noFill/>
        </p:spPr>
        <p:txBody>
          <a:bodyPr wrap="square" rtlCol="0">
            <a:spAutoFit/>
          </a:bodyPr>
          <a:lstStyle/>
          <a:p>
            <a:r>
              <a:rPr lang="en-US" sz="3600" dirty="0">
                <a:solidFill>
                  <a:schemeClr val="accent6"/>
                </a:solidFill>
                <a:latin typeface="Avenir Book" panose="02000503020000020003" pitchFamily="2" charset="0"/>
              </a:rPr>
              <a:t>Capture them real time</a:t>
            </a:r>
          </a:p>
        </p:txBody>
      </p:sp>
    </p:spTree>
    <p:extLst>
      <p:ext uri="{BB962C8B-B14F-4D97-AF65-F5344CB8AC3E}">
        <p14:creationId xmlns:p14="http://schemas.microsoft.com/office/powerpoint/2010/main" val="205072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917486-5AE3-5F44-8348-C005E3CF24A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A96561B-E876-CA41-96FB-F3719D37C080}"/>
              </a:ext>
            </a:extLst>
          </p:cNvPr>
          <p:cNvSpPr>
            <a:spLocks noGrp="1"/>
          </p:cNvSpPr>
          <p:nvPr>
            <p:ph type="body" idx="1"/>
          </p:nvPr>
        </p:nvSpPr>
        <p:spPr/>
        <p:txBody>
          <a:bodyPr anchor="ctr"/>
          <a:lstStyle/>
          <a:p>
            <a:pPr marL="76200" indent="0" algn="ctr">
              <a:buNone/>
            </a:pPr>
            <a:r>
              <a:rPr lang="en-US" dirty="0">
                <a:latin typeface="Avenir Book" panose="02000503020000020003" pitchFamily="2" charset="0"/>
              </a:rPr>
              <a:t>Why don’t Load and Distribution factor size of work?</a:t>
            </a:r>
          </a:p>
        </p:txBody>
      </p:sp>
      <p:sp>
        <p:nvSpPr>
          <p:cNvPr id="7" name="Text Placeholder 6">
            <a:extLst>
              <a:ext uri="{FF2B5EF4-FFF2-40B4-BE49-F238E27FC236}">
                <a16:creationId xmlns:a16="http://schemas.microsoft.com/office/drawing/2014/main" id="{CB0804BF-7F8D-4E49-884B-179020368061}"/>
              </a:ext>
            </a:extLst>
          </p:cNvPr>
          <p:cNvSpPr>
            <a:spLocks noGrp="1"/>
          </p:cNvSpPr>
          <p:nvPr>
            <p:ph type="body" idx="2"/>
          </p:nvPr>
        </p:nvSpPr>
        <p:spPr/>
        <p:txBody>
          <a:bodyPr/>
          <a:lstStyle/>
          <a:p>
            <a:endParaRPr lang="en-US"/>
          </a:p>
        </p:txBody>
      </p:sp>
      <p:pic>
        <p:nvPicPr>
          <p:cNvPr id="4" name="Picture 3">
            <a:extLst>
              <a:ext uri="{FF2B5EF4-FFF2-40B4-BE49-F238E27FC236}">
                <a16:creationId xmlns:a16="http://schemas.microsoft.com/office/drawing/2014/main" id="{2F81DB44-E5DA-F940-84BA-A8FC2CCF2019}"/>
              </a:ext>
            </a:extLst>
          </p:cNvPr>
          <p:cNvPicPr>
            <a:picLocks noChangeAspect="1"/>
          </p:cNvPicPr>
          <p:nvPr/>
        </p:nvPicPr>
        <p:blipFill>
          <a:blip r:embed="rId3"/>
          <a:stretch>
            <a:fillRect/>
          </a:stretch>
        </p:blipFill>
        <p:spPr>
          <a:xfrm>
            <a:off x="0" y="164281"/>
            <a:ext cx="3482245" cy="2588039"/>
          </a:xfrm>
          <a:prstGeom prst="rect">
            <a:avLst/>
          </a:prstGeom>
        </p:spPr>
      </p:pic>
      <p:pic>
        <p:nvPicPr>
          <p:cNvPr id="5" name="Picture 4">
            <a:extLst>
              <a:ext uri="{FF2B5EF4-FFF2-40B4-BE49-F238E27FC236}">
                <a16:creationId xmlns:a16="http://schemas.microsoft.com/office/drawing/2014/main" id="{03352850-69D6-6B4F-A255-5F644A4646FE}"/>
              </a:ext>
            </a:extLst>
          </p:cNvPr>
          <p:cNvPicPr>
            <a:picLocks noChangeAspect="1"/>
          </p:cNvPicPr>
          <p:nvPr/>
        </p:nvPicPr>
        <p:blipFill>
          <a:blip r:embed="rId4"/>
          <a:stretch>
            <a:fillRect/>
          </a:stretch>
        </p:blipFill>
        <p:spPr>
          <a:xfrm>
            <a:off x="0" y="2497338"/>
            <a:ext cx="3482245" cy="2646162"/>
          </a:xfrm>
          <a:prstGeom prst="rect">
            <a:avLst/>
          </a:prstGeom>
        </p:spPr>
      </p:pic>
    </p:spTree>
    <p:extLst>
      <p:ext uri="{BB962C8B-B14F-4D97-AF65-F5344CB8AC3E}">
        <p14:creationId xmlns:p14="http://schemas.microsoft.com/office/powerpoint/2010/main" val="353942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5" name="Picture 4">
            <a:extLst>
              <a:ext uri="{FF2B5EF4-FFF2-40B4-BE49-F238E27FC236}">
                <a16:creationId xmlns:a16="http://schemas.microsoft.com/office/drawing/2014/main" id="{78CDD085-BB92-4868-8F8C-95E29EA5F2FA}"/>
              </a:ext>
            </a:extLst>
          </p:cNvPr>
          <p:cNvPicPr>
            <a:picLocks noChangeAspect="1"/>
          </p:cNvPicPr>
          <p:nvPr/>
        </p:nvPicPr>
        <p:blipFill rotWithShape="1">
          <a:blip r:embed="rId3"/>
          <a:srcRect t="18773"/>
          <a:stretch/>
        </p:blipFill>
        <p:spPr>
          <a:xfrm>
            <a:off x="15" y="7"/>
            <a:ext cx="9143986" cy="5143493"/>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 name="Title 1">
            <a:extLst>
              <a:ext uri="{FF2B5EF4-FFF2-40B4-BE49-F238E27FC236}">
                <a16:creationId xmlns:a16="http://schemas.microsoft.com/office/drawing/2014/main" id="{4721884C-5F6B-4841-B266-82B1E09C8FB9}"/>
              </a:ext>
            </a:extLst>
          </p:cNvPr>
          <p:cNvSpPr>
            <a:spLocks noGrp="1"/>
          </p:cNvSpPr>
          <p:nvPr>
            <p:ph type="title"/>
          </p:nvPr>
        </p:nvSpPr>
        <p:spPr>
          <a:xfrm>
            <a:off x="303415" y="2318946"/>
            <a:ext cx="6808922" cy="1790700"/>
          </a:xfrm>
        </p:spPr>
        <p:txBody>
          <a:bodyPr vert="horz" lIns="68580" tIns="34290" rIns="68580" bIns="34290" rtlCol="0" anchor="b">
            <a:normAutofit/>
          </a:bodyPr>
          <a:lstStyle/>
          <a:p>
            <a:r>
              <a:rPr lang="en-US" sz="4950" dirty="0"/>
              <a:t>Not everything that can be counted counts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3"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0B1BE655-8559-0547-9CF7-9BE8E5E3DB40}"/>
              </a:ext>
            </a:extLst>
          </p:cNvPr>
          <p:cNvSpPr>
            <a:spLocks noGrp="1"/>
          </p:cNvSpPr>
          <p:nvPr>
            <p:ph type="body" idx="1"/>
          </p:nvPr>
        </p:nvSpPr>
        <p:spPr>
          <a:xfrm>
            <a:off x="303415" y="4218709"/>
            <a:ext cx="6808922" cy="444731"/>
          </a:xfrm>
        </p:spPr>
        <p:txBody>
          <a:bodyPr vert="horz" lIns="68580" tIns="34290" rIns="68580" bIns="34290" rtlCol="0" anchor="ctr">
            <a:normAutofit/>
          </a:bodyPr>
          <a:lstStyle/>
          <a:p>
            <a:r>
              <a:rPr lang="en-US" dirty="0">
                <a:solidFill>
                  <a:schemeClr val="tx1"/>
                </a:solidFill>
              </a:rPr>
              <a:t>- William Bruce Cameron</a:t>
            </a:r>
          </a:p>
        </p:txBody>
      </p:sp>
    </p:spTree>
    <p:extLst>
      <p:ext uri="{BB962C8B-B14F-4D97-AF65-F5344CB8AC3E}">
        <p14:creationId xmlns:p14="http://schemas.microsoft.com/office/powerpoint/2010/main" val="133888932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DBA176-D30C-5F48-BE84-1F0487496699}"/>
              </a:ext>
            </a:extLst>
          </p:cNvPr>
          <p:cNvSpPr/>
          <p:nvPr/>
        </p:nvSpPr>
        <p:spPr>
          <a:xfrm>
            <a:off x="4572000" y="744887"/>
            <a:ext cx="675861" cy="3653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E3C4093-BB64-2C40-A446-2E4E2EA58CD6}"/>
              </a:ext>
            </a:extLst>
          </p:cNvPr>
          <p:cNvSpPr/>
          <p:nvPr/>
        </p:nvSpPr>
        <p:spPr>
          <a:xfrm>
            <a:off x="4572000" y="1832793"/>
            <a:ext cx="675861" cy="25658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4EEF39AC-7FF4-B442-B7F4-0757D24A27F0}"/>
              </a:ext>
            </a:extLst>
          </p:cNvPr>
          <p:cNvSpPr/>
          <p:nvPr/>
        </p:nvSpPr>
        <p:spPr>
          <a:xfrm>
            <a:off x="3922644" y="1832793"/>
            <a:ext cx="503582" cy="25658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7777540-9863-5147-9787-7DD7D0D4F0BB}"/>
              </a:ext>
            </a:extLst>
          </p:cNvPr>
          <p:cNvSpPr txBox="1"/>
          <p:nvPr/>
        </p:nvSpPr>
        <p:spPr>
          <a:xfrm>
            <a:off x="1407629" y="2980144"/>
            <a:ext cx="2624436" cy="400110"/>
          </a:xfrm>
          <a:prstGeom prst="rect">
            <a:avLst/>
          </a:prstGeom>
          <a:noFill/>
        </p:spPr>
        <p:txBody>
          <a:bodyPr wrap="none" rtlCol="0">
            <a:spAutoFit/>
          </a:bodyPr>
          <a:lstStyle/>
          <a:p>
            <a:r>
              <a:rPr lang="en-US" sz="2000" dirty="0">
                <a:latin typeface="Avenir Book" panose="02000503020000020003" pitchFamily="2" charset="0"/>
              </a:rPr>
              <a:t>Architecture upgrade</a:t>
            </a:r>
          </a:p>
        </p:txBody>
      </p:sp>
      <p:sp>
        <p:nvSpPr>
          <p:cNvPr id="10" name="Left Brace 9">
            <a:extLst>
              <a:ext uri="{FF2B5EF4-FFF2-40B4-BE49-F238E27FC236}">
                <a16:creationId xmlns:a16="http://schemas.microsoft.com/office/drawing/2014/main" id="{705BF4B1-8AE3-3C41-9E66-E022CE04BD66}"/>
              </a:ext>
            </a:extLst>
          </p:cNvPr>
          <p:cNvSpPr/>
          <p:nvPr/>
        </p:nvSpPr>
        <p:spPr>
          <a:xfrm>
            <a:off x="3959502" y="833777"/>
            <a:ext cx="395079" cy="994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437741D-BF92-5F46-98A5-30AE6EA0E01C}"/>
              </a:ext>
            </a:extLst>
          </p:cNvPr>
          <p:cNvSpPr txBox="1"/>
          <p:nvPr/>
        </p:nvSpPr>
        <p:spPr>
          <a:xfrm>
            <a:off x="2055079" y="1213631"/>
            <a:ext cx="1874231" cy="707886"/>
          </a:xfrm>
          <a:prstGeom prst="rect">
            <a:avLst/>
          </a:prstGeom>
          <a:noFill/>
        </p:spPr>
        <p:txBody>
          <a:bodyPr wrap="none" rtlCol="0">
            <a:spAutoFit/>
          </a:bodyPr>
          <a:lstStyle/>
          <a:p>
            <a:r>
              <a:rPr lang="en-US" sz="2000" dirty="0">
                <a:latin typeface="Avenir Book" panose="02000503020000020003" pitchFamily="2" charset="0"/>
              </a:rPr>
              <a:t>Quick Win day</a:t>
            </a:r>
          </a:p>
          <a:p>
            <a:r>
              <a:rPr lang="en-US" sz="2000" dirty="0">
                <a:latin typeface="Avenir Book" panose="02000503020000020003" pitchFamily="2" charset="0"/>
              </a:rPr>
              <a:t>(2 hr-8hr)</a:t>
            </a:r>
          </a:p>
        </p:txBody>
      </p:sp>
    </p:spTree>
    <p:extLst>
      <p:ext uri="{BB962C8B-B14F-4D97-AF65-F5344CB8AC3E}">
        <p14:creationId xmlns:p14="http://schemas.microsoft.com/office/powerpoint/2010/main" val="4061630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3C4093-BB64-2C40-A446-2E4E2EA58CD6}"/>
              </a:ext>
            </a:extLst>
          </p:cNvPr>
          <p:cNvSpPr/>
          <p:nvPr/>
        </p:nvSpPr>
        <p:spPr>
          <a:xfrm>
            <a:off x="4572000" y="1832793"/>
            <a:ext cx="675861" cy="25658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Left Brace 6">
            <a:extLst>
              <a:ext uri="{FF2B5EF4-FFF2-40B4-BE49-F238E27FC236}">
                <a16:creationId xmlns:a16="http://schemas.microsoft.com/office/drawing/2014/main" id="{4EEF39AC-7FF4-B442-B7F4-0757D24A27F0}"/>
              </a:ext>
            </a:extLst>
          </p:cNvPr>
          <p:cNvSpPr/>
          <p:nvPr/>
        </p:nvSpPr>
        <p:spPr>
          <a:xfrm>
            <a:off x="3922644" y="1832793"/>
            <a:ext cx="503582" cy="25658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27777540-9863-5147-9787-7DD7D0D4F0BB}"/>
              </a:ext>
            </a:extLst>
          </p:cNvPr>
          <p:cNvSpPr txBox="1"/>
          <p:nvPr/>
        </p:nvSpPr>
        <p:spPr>
          <a:xfrm>
            <a:off x="1407629" y="2980144"/>
            <a:ext cx="2624436" cy="400110"/>
          </a:xfrm>
          <a:prstGeom prst="rect">
            <a:avLst/>
          </a:prstGeom>
          <a:noFill/>
        </p:spPr>
        <p:txBody>
          <a:bodyPr wrap="none" rtlCol="0">
            <a:spAutoFit/>
          </a:bodyPr>
          <a:lstStyle/>
          <a:p>
            <a:r>
              <a:rPr lang="en-US" sz="2000" dirty="0">
                <a:latin typeface="Avenir Book" panose="02000503020000020003" pitchFamily="2" charset="0"/>
              </a:rPr>
              <a:t>Architecture upgrade</a:t>
            </a:r>
          </a:p>
        </p:txBody>
      </p:sp>
      <p:sp>
        <p:nvSpPr>
          <p:cNvPr id="10" name="Left Brace 9">
            <a:extLst>
              <a:ext uri="{FF2B5EF4-FFF2-40B4-BE49-F238E27FC236}">
                <a16:creationId xmlns:a16="http://schemas.microsoft.com/office/drawing/2014/main" id="{705BF4B1-8AE3-3C41-9E66-E022CE04BD66}"/>
              </a:ext>
            </a:extLst>
          </p:cNvPr>
          <p:cNvSpPr/>
          <p:nvPr/>
        </p:nvSpPr>
        <p:spPr>
          <a:xfrm>
            <a:off x="3959502" y="833777"/>
            <a:ext cx="395079" cy="9990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437741D-BF92-5F46-98A5-30AE6EA0E01C}"/>
              </a:ext>
            </a:extLst>
          </p:cNvPr>
          <p:cNvSpPr txBox="1"/>
          <p:nvPr/>
        </p:nvSpPr>
        <p:spPr>
          <a:xfrm>
            <a:off x="2055079" y="1213631"/>
            <a:ext cx="1874231" cy="707886"/>
          </a:xfrm>
          <a:prstGeom prst="rect">
            <a:avLst/>
          </a:prstGeom>
          <a:noFill/>
        </p:spPr>
        <p:txBody>
          <a:bodyPr wrap="none" rtlCol="0">
            <a:spAutoFit/>
          </a:bodyPr>
          <a:lstStyle/>
          <a:p>
            <a:r>
              <a:rPr lang="en-US" sz="2000" dirty="0">
                <a:latin typeface="Avenir Book" panose="02000503020000020003" pitchFamily="2" charset="0"/>
              </a:rPr>
              <a:t>Quick Win day</a:t>
            </a:r>
          </a:p>
          <a:p>
            <a:r>
              <a:rPr lang="en-US" sz="2000" dirty="0">
                <a:latin typeface="Avenir Book" panose="02000503020000020003" pitchFamily="2" charset="0"/>
              </a:rPr>
              <a:t>(2 hr-8hr)</a:t>
            </a:r>
          </a:p>
        </p:txBody>
      </p:sp>
      <p:sp>
        <p:nvSpPr>
          <p:cNvPr id="13" name="Title 12">
            <a:extLst>
              <a:ext uri="{FF2B5EF4-FFF2-40B4-BE49-F238E27FC236}">
                <a16:creationId xmlns:a16="http://schemas.microsoft.com/office/drawing/2014/main" id="{0B94876F-4D7E-6C47-8140-69CD2555DDF1}"/>
              </a:ext>
            </a:extLst>
          </p:cNvPr>
          <p:cNvSpPr>
            <a:spLocks noGrp="1"/>
          </p:cNvSpPr>
          <p:nvPr>
            <p:ph type="title"/>
          </p:nvPr>
        </p:nvSpPr>
        <p:spPr>
          <a:xfrm>
            <a:off x="5465279" y="0"/>
            <a:ext cx="3440181" cy="994172"/>
          </a:xfrm>
        </p:spPr>
        <p:txBody>
          <a:bodyPr/>
          <a:lstStyle/>
          <a:p>
            <a:r>
              <a:rPr lang="en-US" dirty="0"/>
              <a:t>What customers saw</a:t>
            </a:r>
          </a:p>
        </p:txBody>
      </p:sp>
      <p:sp>
        <p:nvSpPr>
          <p:cNvPr id="5" name="Rectangle 4">
            <a:extLst>
              <a:ext uri="{FF2B5EF4-FFF2-40B4-BE49-F238E27FC236}">
                <a16:creationId xmlns:a16="http://schemas.microsoft.com/office/drawing/2014/main" id="{F4DBA176-D30C-5F48-BE84-1F0487496699}"/>
              </a:ext>
            </a:extLst>
          </p:cNvPr>
          <p:cNvSpPr/>
          <p:nvPr/>
        </p:nvSpPr>
        <p:spPr>
          <a:xfrm>
            <a:off x="4572000" y="744887"/>
            <a:ext cx="675861" cy="3653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E5EFEA94-8DD4-F047-8B40-BA95DCA0E733}"/>
              </a:ext>
            </a:extLst>
          </p:cNvPr>
          <p:cNvSpPr/>
          <p:nvPr/>
        </p:nvSpPr>
        <p:spPr>
          <a:xfrm>
            <a:off x="5465279" y="744887"/>
            <a:ext cx="537956" cy="36537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DC8BE36A-0AC7-4F41-ACC3-4F6BD7B6CDDA}"/>
              </a:ext>
            </a:extLst>
          </p:cNvPr>
          <p:cNvSpPr txBox="1"/>
          <p:nvPr/>
        </p:nvSpPr>
        <p:spPr>
          <a:xfrm>
            <a:off x="6144387" y="2217806"/>
            <a:ext cx="2635658" cy="707886"/>
          </a:xfrm>
          <a:prstGeom prst="rect">
            <a:avLst/>
          </a:prstGeom>
          <a:noFill/>
        </p:spPr>
        <p:txBody>
          <a:bodyPr wrap="none" rtlCol="0">
            <a:spAutoFit/>
          </a:bodyPr>
          <a:lstStyle/>
          <a:p>
            <a:r>
              <a:rPr lang="en-US" sz="2000" dirty="0">
                <a:latin typeface="Avenir Book" panose="02000503020000020003" pitchFamily="2" charset="0"/>
              </a:rPr>
              <a:t>~ 50 feature items </a:t>
            </a:r>
          </a:p>
          <a:p>
            <a:r>
              <a:rPr lang="en-US" sz="2000" dirty="0">
                <a:latin typeface="Avenir Book" panose="02000503020000020003" pitchFamily="2" charset="0"/>
              </a:rPr>
              <a:t>Across all component</a:t>
            </a:r>
          </a:p>
        </p:txBody>
      </p:sp>
    </p:spTree>
    <p:extLst>
      <p:ext uri="{BB962C8B-B14F-4D97-AF65-F5344CB8AC3E}">
        <p14:creationId xmlns:p14="http://schemas.microsoft.com/office/powerpoint/2010/main" val="2434680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3FDFB70-1C8C-FB4A-BD6E-EE0D8C2F2DB1}"/>
              </a:ext>
            </a:extLst>
          </p:cNvPr>
          <p:cNvGrpSpPr/>
          <p:nvPr/>
        </p:nvGrpSpPr>
        <p:grpSpPr>
          <a:xfrm>
            <a:off x="1605988" y="929652"/>
            <a:ext cx="571982" cy="695957"/>
            <a:chOff x="1396031" y="1119113"/>
            <a:chExt cx="762643" cy="927943"/>
          </a:xfrm>
          <a:solidFill>
            <a:schemeClr val="accent1"/>
          </a:solidFill>
        </p:grpSpPr>
        <p:sp>
          <p:nvSpPr>
            <p:cNvPr id="15" name="Rounded Rectangle 14">
              <a:extLst>
                <a:ext uri="{FF2B5EF4-FFF2-40B4-BE49-F238E27FC236}">
                  <a16:creationId xmlns:a16="http://schemas.microsoft.com/office/drawing/2014/main" id="{5A08D894-300F-294B-A3DE-AEF5700AB850}"/>
                </a:ext>
              </a:extLst>
            </p:cNvPr>
            <p:cNvSpPr/>
            <p:nvPr/>
          </p:nvSpPr>
          <p:spPr>
            <a:xfrm>
              <a:off x="1396031" y="1119113"/>
              <a:ext cx="762643" cy="755412"/>
            </a:xfrm>
            <a:prstGeom prst="roundRect">
              <a:avLst>
                <a:gd name="adj" fmla="val 0"/>
              </a:avLst>
            </a:prstGeom>
            <a:gr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05740" rIns="0" bIns="34289" numCol="1" spcCol="38100" rtlCol="0" anchor="ctr" anchorCtr="0">
              <a:noAutofit/>
            </a:bodyPr>
            <a:lstStyle/>
            <a:p>
              <a:pPr algn="ctr"/>
              <a:endParaRPr lang="en-US" sz="5400" b="1" dirty="0">
                <a:solidFill>
                  <a:schemeClr val="bg1"/>
                </a:solidFill>
              </a:endParaRPr>
            </a:p>
          </p:txBody>
        </p:sp>
        <p:sp>
          <p:nvSpPr>
            <p:cNvPr id="16" name="Triangle 15">
              <a:extLst>
                <a:ext uri="{FF2B5EF4-FFF2-40B4-BE49-F238E27FC236}">
                  <a16:creationId xmlns:a16="http://schemas.microsoft.com/office/drawing/2014/main" id="{9EA496B7-B009-6C43-852F-74504D21BF42}"/>
                </a:ext>
              </a:extLst>
            </p:cNvPr>
            <p:cNvSpPr/>
            <p:nvPr/>
          </p:nvSpPr>
          <p:spPr bwMode="auto">
            <a:xfrm rot="16200000">
              <a:off x="1410467" y="1859270"/>
              <a:ext cx="173351" cy="202222"/>
            </a:xfrm>
            <a:prstGeom prst="triangle">
              <a:avLst>
                <a:gd name="adj" fmla="val 100000"/>
              </a:avLst>
            </a:prstGeom>
            <a:grpFill/>
            <a:ln w="9525" cap="flat" cmpd="sng" algn="ctr">
              <a:noFill/>
              <a:prstDash val="solid"/>
              <a:round/>
              <a:headEnd type="none" w="med" len="med"/>
              <a:tailEnd type="none" w="med" len="med"/>
            </a:ln>
            <a:effectLst/>
          </p:spPr>
          <p:txBody>
            <a:bodyPr vert="horz" wrap="square" lIns="68580" tIns="68580" rIns="68580" bIns="68580" numCol="1" rtlCol="0" anchor="ctr" anchorCtr="0" compatLnSpc="1">
              <a:prstTxWarp prst="textNoShape">
                <a:avLst/>
              </a:prstTxWarp>
              <a:normAutofit fontScale="25000" lnSpcReduction="20000"/>
            </a:bodyPr>
            <a:lstStyle/>
            <a:p>
              <a:pPr algn="ctr" defTabSz="685800" fontAlgn="base">
                <a:spcBef>
                  <a:spcPct val="0"/>
                </a:spcBef>
                <a:spcAft>
                  <a:spcPct val="0"/>
                </a:spcAft>
                <a:buClrTx/>
              </a:pPr>
              <a:endParaRPr lang="en-US" sz="1500">
                <a:solidFill>
                  <a:schemeClr val="bg1"/>
                </a:solidFill>
                <a:latin typeface="Lato" charset="0"/>
                <a:ea typeface="Lato" charset="0"/>
                <a:cs typeface="Lato" charset="0"/>
              </a:endParaRPr>
            </a:p>
          </p:txBody>
        </p:sp>
      </p:grpSp>
      <p:sp>
        <p:nvSpPr>
          <p:cNvPr id="11" name="TextBox 10">
            <a:extLst>
              <a:ext uri="{FF2B5EF4-FFF2-40B4-BE49-F238E27FC236}">
                <a16:creationId xmlns:a16="http://schemas.microsoft.com/office/drawing/2014/main" id="{1F1FEBD1-879C-AA46-95AB-A480A7CA0E1F}"/>
              </a:ext>
            </a:extLst>
          </p:cNvPr>
          <p:cNvSpPr txBox="1"/>
          <p:nvPr/>
        </p:nvSpPr>
        <p:spPr>
          <a:xfrm>
            <a:off x="1749876" y="1387776"/>
            <a:ext cx="5718089" cy="1938992"/>
          </a:xfrm>
          <a:prstGeom prst="rect">
            <a:avLst/>
          </a:prstGeom>
          <a:solidFill>
            <a:schemeClr val="accent1">
              <a:lumMod val="20000"/>
              <a:lumOff val="80000"/>
            </a:schemeClr>
          </a:solidFill>
        </p:spPr>
        <p:txBody>
          <a:bodyPr wrap="square" rtlCol="0">
            <a:spAutoFit/>
          </a:bodyPr>
          <a:lstStyle/>
          <a:p>
            <a:pPr algn="ctr"/>
            <a:endParaRPr lang="en-US" sz="3000" dirty="0">
              <a:solidFill>
                <a:schemeClr val="bg2">
                  <a:lumMod val="50000"/>
                </a:schemeClr>
              </a:solidFill>
            </a:endParaRPr>
          </a:p>
          <a:p>
            <a:pPr lvl="4" algn="ctr"/>
            <a:r>
              <a:rPr lang="en-US" sz="3000" dirty="0">
                <a:solidFill>
                  <a:schemeClr val="bg2">
                    <a:lumMod val="50000"/>
                  </a:schemeClr>
                </a:solidFill>
                <a:latin typeface="Avenir Book" panose="02000503020000020003" pitchFamily="2" charset="0"/>
              </a:rPr>
              <a:t>Value does not always co-relate to size</a:t>
            </a:r>
          </a:p>
          <a:p>
            <a:pPr lvl="3" algn="ctr"/>
            <a:endParaRPr lang="en-US" sz="3000" dirty="0">
              <a:solidFill>
                <a:schemeClr val="bg2">
                  <a:lumMod val="50000"/>
                </a:schemeClr>
              </a:solidFill>
              <a:latin typeface="Avenir Book" panose="02000503020000020003" pitchFamily="2" charset="0"/>
            </a:endParaRPr>
          </a:p>
        </p:txBody>
      </p:sp>
      <p:pic>
        <p:nvPicPr>
          <p:cNvPr id="13" name="Graphic 12" descr="Open quotation mark">
            <a:extLst>
              <a:ext uri="{FF2B5EF4-FFF2-40B4-BE49-F238E27FC236}">
                <a16:creationId xmlns:a16="http://schemas.microsoft.com/office/drawing/2014/main" id="{6E72017E-427B-0143-BEC7-EA5B27F36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9078" y="815814"/>
            <a:ext cx="685800" cy="685800"/>
          </a:xfrm>
          <a:prstGeom prst="rect">
            <a:avLst/>
          </a:prstGeom>
        </p:spPr>
      </p:pic>
    </p:spTree>
    <p:extLst>
      <p:ext uri="{BB962C8B-B14F-4D97-AF65-F5344CB8AC3E}">
        <p14:creationId xmlns:p14="http://schemas.microsoft.com/office/powerpoint/2010/main" val="72416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733D0-6AE8-4346-BFC9-AE76BBF33C6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35BB60C-B913-7240-A53A-67FCD68D5AE4}"/>
              </a:ext>
            </a:extLst>
          </p:cNvPr>
          <p:cNvSpPr>
            <a:spLocks noGrp="1"/>
          </p:cNvSpPr>
          <p:nvPr>
            <p:ph type="body" idx="1"/>
          </p:nvPr>
        </p:nvSpPr>
        <p:spPr/>
        <p:txBody>
          <a:bodyPr/>
          <a:lstStyle/>
          <a:p>
            <a:r>
              <a:rPr lang="en-US" dirty="0">
                <a:latin typeface="Avenir Book" panose="02000503020000020003" pitchFamily="2" charset="0"/>
              </a:rPr>
              <a:t>Prioritize what will impact Business Outcomes</a:t>
            </a:r>
          </a:p>
          <a:p>
            <a:endParaRPr lang="en-US" dirty="0">
              <a:latin typeface="Avenir Book" panose="02000503020000020003" pitchFamily="2" charset="0"/>
            </a:endParaRPr>
          </a:p>
          <a:p>
            <a:r>
              <a:rPr lang="en-US" dirty="0">
                <a:latin typeface="Avenir Book" panose="02000503020000020003" pitchFamily="2" charset="0"/>
              </a:rPr>
              <a:t># value units – features, risk, defects is a better guide if what thills customers than size of the work</a:t>
            </a:r>
          </a:p>
          <a:p>
            <a:endParaRPr lang="en-US" dirty="0">
              <a:latin typeface="Avenir Book" panose="02000503020000020003" pitchFamily="2" charset="0"/>
            </a:endParaRPr>
          </a:p>
          <a:p>
            <a:r>
              <a:rPr lang="en-US" dirty="0">
                <a:latin typeface="Avenir Book" panose="02000503020000020003" pitchFamily="2" charset="0"/>
              </a:rPr>
              <a:t>You can only do 1 thing at a time – no matter the size</a:t>
            </a:r>
          </a:p>
        </p:txBody>
      </p:sp>
    </p:spTree>
    <p:extLst>
      <p:ext uri="{BB962C8B-B14F-4D97-AF65-F5344CB8AC3E}">
        <p14:creationId xmlns:p14="http://schemas.microsoft.com/office/powerpoint/2010/main" val="1966627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734D-40F9-B44F-97FD-3964F97B7798}"/>
              </a:ext>
            </a:extLst>
          </p:cNvPr>
          <p:cNvSpPr>
            <a:spLocks noGrp="1"/>
          </p:cNvSpPr>
          <p:nvPr>
            <p:ph type="title"/>
          </p:nvPr>
        </p:nvSpPr>
        <p:spPr/>
        <p:txBody>
          <a:bodyPr/>
          <a:lstStyle/>
          <a:p>
            <a:r>
              <a:rPr lang="en-US" dirty="0"/>
              <a:t>Which metric do we focus on?</a:t>
            </a:r>
          </a:p>
        </p:txBody>
      </p:sp>
      <p:pic>
        <p:nvPicPr>
          <p:cNvPr id="33" name="Picture 32">
            <a:extLst>
              <a:ext uri="{FF2B5EF4-FFF2-40B4-BE49-F238E27FC236}">
                <a16:creationId xmlns:a16="http://schemas.microsoft.com/office/drawing/2014/main" id="{D29FAB0B-18CC-3945-9E60-B6F7FA9E20A0}"/>
              </a:ext>
            </a:extLst>
          </p:cNvPr>
          <p:cNvPicPr>
            <a:picLocks noChangeAspect="1"/>
          </p:cNvPicPr>
          <p:nvPr/>
        </p:nvPicPr>
        <p:blipFill>
          <a:blip r:embed="rId2"/>
          <a:stretch>
            <a:fillRect/>
          </a:stretch>
        </p:blipFill>
        <p:spPr>
          <a:xfrm>
            <a:off x="0" y="1997780"/>
            <a:ext cx="9144000" cy="2976741"/>
          </a:xfrm>
          <a:prstGeom prst="rect">
            <a:avLst/>
          </a:prstGeom>
        </p:spPr>
      </p:pic>
      <p:pic>
        <p:nvPicPr>
          <p:cNvPr id="4" name="Picture 3">
            <a:extLst>
              <a:ext uri="{FF2B5EF4-FFF2-40B4-BE49-F238E27FC236}">
                <a16:creationId xmlns:a16="http://schemas.microsoft.com/office/drawing/2014/main" id="{309B49C8-69D1-1C4A-B02E-E6D04E9BE655}"/>
              </a:ext>
            </a:extLst>
          </p:cNvPr>
          <p:cNvPicPr>
            <a:picLocks noChangeAspect="1"/>
          </p:cNvPicPr>
          <p:nvPr/>
        </p:nvPicPr>
        <p:blipFill>
          <a:blip r:embed="rId3"/>
          <a:stretch>
            <a:fillRect/>
          </a:stretch>
        </p:blipFill>
        <p:spPr>
          <a:xfrm>
            <a:off x="5831360" y="94220"/>
            <a:ext cx="3238500" cy="1657350"/>
          </a:xfrm>
          <a:prstGeom prst="rect">
            <a:avLst/>
          </a:prstGeom>
        </p:spPr>
      </p:pic>
    </p:spTree>
    <p:extLst>
      <p:ext uri="{BB962C8B-B14F-4D97-AF65-F5344CB8AC3E}">
        <p14:creationId xmlns:p14="http://schemas.microsoft.com/office/powerpoint/2010/main" val="1177890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40E81A-2080-3F49-AFBA-6FC8AB6EF2E3}"/>
              </a:ext>
            </a:extLst>
          </p:cNvPr>
          <p:cNvSpPr>
            <a:spLocks noGrp="1"/>
          </p:cNvSpPr>
          <p:nvPr>
            <p:ph type="body" idx="1"/>
          </p:nvPr>
        </p:nvSpPr>
        <p:spPr/>
        <p:txBody>
          <a:bodyPr/>
          <a:lstStyle/>
          <a:p>
            <a:r>
              <a:rPr lang="en-US" sz="2400" dirty="0">
                <a:latin typeface="Avenir Book" panose="02000503020000020003" pitchFamily="2" charset="0"/>
              </a:rPr>
              <a:t>Focus on Trends</a:t>
            </a:r>
          </a:p>
          <a:p>
            <a:endParaRPr lang="en-US" sz="2400" dirty="0">
              <a:latin typeface="Avenir Book" panose="02000503020000020003" pitchFamily="2" charset="0"/>
            </a:endParaRPr>
          </a:p>
          <a:p>
            <a:r>
              <a:rPr lang="en-US" sz="2400" dirty="0">
                <a:latin typeface="Avenir Book" panose="02000503020000020003" pitchFamily="2" charset="0"/>
              </a:rPr>
              <a:t>There is no 1 metric to rule them all </a:t>
            </a:r>
          </a:p>
          <a:p>
            <a:endParaRPr lang="en-US" sz="2400" dirty="0">
              <a:latin typeface="Avenir Book" panose="02000503020000020003" pitchFamily="2" charset="0"/>
            </a:endParaRPr>
          </a:p>
          <a:p>
            <a:r>
              <a:rPr lang="en-US" sz="2400" dirty="0">
                <a:latin typeface="Avenir Book" panose="02000503020000020003" pitchFamily="2" charset="0"/>
              </a:rPr>
              <a:t>Frequently review improvements against business results to demonstrate impact on right outcomes or pivot</a:t>
            </a:r>
          </a:p>
        </p:txBody>
      </p:sp>
    </p:spTree>
    <p:extLst>
      <p:ext uri="{BB962C8B-B14F-4D97-AF65-F5344CB8AC3E}">
        <p14:creationId xmlns:p14="http://schemas.microsoft.com/office/powerpoint/2010/main" val="321526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3D76BE-37DA-A842-A448-CD0C0EE03416}"/>
              </a:ext>
            </a:extLst>
          </p:cNvPr>
          <p:cNvSpPr/>
          <p:nvPr/>
        </p:nvSpPr>
        <p:spPr>
          <a:xfrm>
            <a:off x="507997" y="1000116"/>
            <a:ext cx="551245" cy="45719"/>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u="none" strike="noStrike" cap="none" spc="0" normalizeH="0" baseline="0" dirty="0">
              <a:ln>
                <a:noFill/>
              </a:ln>
              <a:solidFill>
                <a:schemeClr val="bg1"/>
              </a:solidFill>
              <a:effectLst/>
              <a:uFillTx/>
              <a:latin typeface="Arial Regular"/>
              <a:ea typeface="+mn-ea"/>
              <a:cs typeface="+mn-cs"/>
              <a:sym typeface="Arial"/>
            </a:endParaRPr>
          </a:p>
        </p:txBody>
      </p:sp>
      <p:sp>
        <p:nvSpPr>
          <p:cNvPr id="6" name="Rectangle 5">
            <a:extLst>
              <a:ext uri="{FF2B5EF4-FFF2-40B4-BE49-F238E27FC236}">
                <a16:creationId xmlns:a16="http://schemas.microsoft.com/office/drawing/2014/main" id="{772E8D3A-7C11-B548-B05C-327B06D53307}"/>
              </a:ext>
            </a:extLst>
          </p:cNvPr>
          <p:cNvSpPr/>
          <p:nvPr/>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u="none" strike="noStrike" cap="none" spc="0" normalizeH="0" baseline="0" dirty="0">
              <a:ln>
                <a:noFill/>
              </a:ln>
              <a:solidFill>
                <a:schemeClr val="bg1"/>
              </a:solidFill>
              <a:effectLst/>
              <a:uFillTx/>
              <a:latin typeface="Arial Regular"/>
              <a:ea typeface="+mn-ea"/>
              <a:cs typeface="+mn-cs"/>
              <a:sym typeface="Arial"/>
            </a:endParaRPr>
          </a:p>
        </p:txBody>
      </p:sp>
      <p:sp>
        <p:nvSpPr>
          <p:cNvPr id="7" name="Rounded Rectangle 6">
            <a:extLst>
              <a:ext uri="{FF2B5EF4-FFF2-40B4-BE49-F238E27FC236}">
                <a16:creationId xmlns:a16="http://schemas.microsoft.com/office/drawing/2014/main" id="{338A39DA-0B40-E44A-9D21-7E2111C48695}"/>
              </a:ext>
            </a:extLst>
          </p:cNvPr>
          <p:cNvSpPr/>
          <p:nvPr/>
        </p:nvSpPr>
        <p:spPr>
          <a:xfrm>
            <a:off x="618978" y="1469474"/>
            <a:ext cx="2321597" cy="999405"/>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0" tIns="182880" rIns="45719" bIns="45719" numCol="1" spcCol="38100" rtlCol="0" anchor="ctr" anchorCtr="0">
            <a:noAutofit/>
          </a:bodyPr>
          <a:lstStyle/>
          <a:p>
            <a:r>
              <a:rPr kumimoji="0" lang="en-US" sz="1600" i="0" u="none" strike="noStrike" cap="none" spc="0" normalizeH="0" baseline="0" dirty="0">
                <a:ln>
                  <a:noFill/>
                </a:ln>
                <a:solidFill>
                  <a:schemeClr val="tx1">
                    <a:lumMod val="75000"/>
                    <a:lumOff val="25000"/>
                  </a:schemeClr>
                </a:solidFill>
                <a:uFillTx/>
                <a:latin typeface="Avenir Book" panose="02000503020000020003" pitchFamily="2" charset="0"/>
                <a:cs typeface="Arial" panose="020B0604020202020204" pitchFamily="34" charset="0"/>
                <a:sym typeface="Arial"/>
              </a:rPr>
              <a:t>Determine the </a:t>
            </a:r>
            <a:r>
              <a:rPr kumimoji="0" lang="en-US" sz="1600" b="1" i="0" u="none" strike="noStrike" cap="none" spc="0" normalizeH="0" baseline="0" dirty="0">
                <a:ln>
                  <a:noFill/>
                </a:ln>
                <a:solidFill>
                  <a:schemeClr val="tx1">
                    <a:lumMod val="75000"/>
                    <a:lumOff val="25000"/>
                  </a:schemeClr>
                </a:solidFill>
                <a:uFillTx/>
                <a:latin typeface="Avenir Book" panose="02000503020000020003" pitchFamily="2" charset="0"/>
                <a:cs typeface="Arial" panose="020B0604020202020204" pitchFamily="34" charset="0"/>
                <a:sym typeface="Arial"/>
              </a:rPr>
              <a:t>Outcomes</a:t>
            </a:r>
            <a:r>
              <a:rPr kumimoji="0" lang="en-US" sz="1600" i="0" u="none" strike="noStrike" cap="none" spc="0" normalizeH="0" baseline="0" dirty="0">
                <a:ln>
                  <a:noFill/>
                </a:ln>
                <a:solidFill>
                  <a:schemeClr val="tx1">
                    <a:lumMod val="75000"/>
                    <a:lumOff val="25000"/>
                  </a:schemeClr>
                </a:solidFill>
                <a:uFillTx/>
                <a:latin typeface="Avenir Book" panose="02000503020000020003" pitchFamily="2" charset="0"/>
                <a:cs typeface="Arial" panose="020B0604020202020204" pitchFamily="34" charset="0"/>
                <a:sym typeface="Arial"/>
              </a:rPr>
              <a:t> desired</a:t>
            </a:r>
          </a:p>
        </p:txBody>
      </p:sp>
      <p:sp>
        <p:nvSpPr>
          <p:cNvPr id="8" name="Rounded Rectangle 7">
            <a:extLst>
              <a:ext uri="{FF2B5EF4-FFF2-40B4-BE49-F238E27FC236}">
                <a16:creationId xmlns:a16="http://schemas.microsoft.com/office/drawing/2014/main" id="{D263F37D-8495-FA41-8BF2-0F8F86E6F3C4}"/>
              </a:ext>
            </a:extLst>
          </p:cNvPr>
          <p:cNvSpPr/>
          <p:nvPr/>
        </p:nvSpPr>
        <p:spPr>
          <a:xfrm>
            <a:off x="3283520" y="1469474"/>
            <a:ext cx="2434995" cy="999405"/>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0" tIns="182880" rIns="45719" bIns="45719" numCol="1" spcCol="38100" rtlCol="0" anchor="ctr" anchorCtr="0">
            <a:noAutofit/>
          </a:bodyPr>
          <a:lstStyle/>
          <a:p>
            <a:r>
              <a:rPr lang="en-US" sz="1600" dirty="0">
                <a:solidFill>
                  <a:schemeClr val="tx1">
                    <a:lumMod val="75000"/>
                    <a:lumOff val="25000"/>
                  </a:schemeClr>
                </a:solidFill>
                <a:latin typeface="Avenir Book" panose="02000503020000020003" pitchFamily="2" charset="0"/>
                <a:cs typeface="Arial" panose="020B0604020202020204" pitchFamily="34" charset="0"/>
              </a:rPr>
              <a:t>Anchor metrics on </a:t>
            </a:r>
            <a:r>
              <a:rPr lang="en-US" sz="1600" b="1" dirty="0">
                <a:solidFill>
                  <a:schemeClr val="tx1">
                    <a:lumMod val="75000"/>
                    <a:lumOff val="25000"/>
                  </a:schemeClr>
                </a:solidFill>
                <a:latin typeface="Avenir Book" panose="02000503020000020003" pitchFamily="2" charset="0"/>
                <a:cs typeface="Arial" panose="020B0604020202020204" pitchFamily="34" charset="0"/>
              </a:rPr>
              <a:t>Business Results</a:t>
            </a:r>
            <a:endParaRPr kumimoji="0" lang="en-US" sz="1600" b="1" i="0" u="none" strike="noStrike" cap="none" spc="0" normalizeH="0" baseline="0" dirty="0">
              <a:ln>
                <a:noFill/>
              </a:ln>
              <a:solidFill>
                <a:schemeClr val="tx1">
                  <a:lumMod val="75000"/>
                  <a:lumOff val="25000"/>
                </a:schemeClr>
              </a:solidFill>
              <a:uFillTx/>
              <a:latin typeface="Avenir Book" panose="02000503020000020003" pitchFamily="2" charset="0"/>
              <a:cs typeface="Arial" panose="020B0604020202020204" pitchFamily="34" charset="0"/>
              <a:sym typeface="Arial"/>
            </a:endParaRPr>
          </a:p>
        </p:txBody>
      </p:sp>
      <p:sp>
        <p:nvSpPr>
          <p:cNvPr id="9" name="Rounded Rectangle 8">
            <a:extLst>
              <a:ext uri="{FF2B5EF4-FFF2-40B4-BE49-F238E27FC236}">
                <a16:creationId xmlns:a16="http://schemas.microsoft.com/office/drawing/2014/main" id="{0A7DA405-3D50-6F44-ACD7-D406162759EB}"/>
              </a:ext>
            </a:extLst>
          </p:cNvPr>
          <p:cNvSpPr/>
          <p:nvPr/>
        </p:nvSpPr>
        <p:spPr>
          <a:xfrm>
            <a:off x="6061460" y="1458326"/>
            <a:ext cx="2420956" cy="999405"/>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0" tIns="182880" rIns="45719" bIns="45719" numCol="1" spcCol="38100" rtlCol="0" anchor="ctr" anchorCtr="0">
            <a:noAutofit/>
          </a:bodyPr>
          <a:lstStyle/>
          <a:p>
            <a:r>
              <a:rPr lang="en-US" sz="1600" dirty="0">
                <a:solidFill>
                  <a:schemeClr val="tx1">
                    <a:lumMod val="75000"/>
                    <a:lumOff val="25000"/>
                  </a:schemeClr>
                </a:solidFill>
                <a:latin typeface="Avenir Book" panose="02000503020000020003" pitchFamily="2" charset="0"/>
                <a:cs typeface="Arial" panose="020B0604020202020204" pitchFamily="34" charset="0"/>
              </a:rPr>
              <a:t>Leverage </a:t>
            </a:r>
            <a:r>
              <a:rPr lang="en-US" sz="1600" b="1" dirty="0">
                <a:solidFill>
                  <a:schemeClr val="tx1">
                    <a:lumMod val="75000"/>
                    <a:lumOff val="25000"/>
                  </a:schemeClr>
                </a:solidFill>
                <a:latin typeface="Avenir Book" panose="02000503020000020003" pitchFamily="2" charset="0"/>
                <a:cs typeface="Arial" panose="020B0604020202020204" pitchFamily="34" charset="0"/>
              </a:rPr>
              <a:t>Flow Metrics</a:t>
            </a:r>
            <a:r>
              <a:rPr lang="en-US" sz="1600" dirty="0">
                <a:solidFill>
                  <a:schemeClr val="tx1">
                    <a:lumMod val="75000"/>
                    <a:lumOff val="25000"/>
                  </a:schemeClr>
                </a:solidFill>
                <a:latin typeface="Avenir Book" panose="02000503020000020003" pitchFamily="2" charset="0"/>
                <a:cs typeface="Arial" panose="020B0604020202020204" pitchFamily="34" charset="0"/>
              </a:rPr>
              <a:t> to business visibility</a:t>
            </a:r>
          </a:p>
        </p:txBody>
      </p:sp>
      <p:sp>
        <p:nvSpPr>
          <p:cNvPr id="10" name="Rounded Rectangle 9">
            <a:extLst>
              <a:ext uri="{FF2B5EF4-FFF2-40B4-BE49-F238E27FC236}">
                <a16:creationId xmlns:a16="http://schemas.microsoft.com/office/drawing/2014/main" id="{83D8D18F-362A-BC46-85AB-E356326C210A}"/>
              </a:ext>
            </a:extLst>
          </p:cNvPr>
          <p:cNvSpPr/>
          <p:nvPr/>
        </p:nvSpPr>
        <p:spPr>
          <a:xfrm>
            <a:off x="1779777" y="2887702"/>
            <a:ext cx="2321595" cy="999405"/>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0" tIns="182880" rIns="45719" bIns="45719" numCol="1" spcCol="38100" rtlCol="0" anchor="ctr" anchorCtr="0">
            <a:noAutofit/>
          </a:bodyPr>
          <a:lstStyle/>
          <a:p>
            <a:r>
              <a:rPr lang="en-US" sz="1600" b="1" dirty="0">
                <a:solidFill>
                  <a:schemeClr val="tx1">
                    <a:lumMod val="75000"/>
                    <a:lumOff val="25000"/>
                  </a:schemeClr>
                </a:solidFill>
                <a:latin typeface="Avenir Book" panose="02000503020000020003" pitchFamily="2" charset="0"/>
                <a:cs typeface="Arial" panose="020B0604020202020204" pitchFamily="34" charset="0"/>
              </a:rPr>
              <a:t>Value</a:t>
            </a:r>
            <a:r>
              <a:rPr lang="en-US" sz="1600" dirty="0">
                <a:solidFill>
                  <a:schemeClr val="tx1">
                    <a:lumMod val="75000"/>
                    <a:lumOff val="25000"/>
                  </a:schemeClr>
                </a:solidFill>
                <a:latin typeface="Avenir Book" panose="02000503020000020003" pitchFamily="2" charset="0"/>
                <a:cs typeface="Arial" panose="020B0604020202020204" pitchFamily="34" charset="0"/>
              </a:rPr>
              <a:t> does not always co-related to Size</a:t>
            </a:r>
          </a:p>
        </p:txBody>
      </p:sp>
      <p:sp>
        <p:nvSpPr>
          <p:cNvPr id="11" name="Rounded Rectangle 10">
            <a:extLst>
              <a:ext uri="{FF2B5EF4-FFF2-40B4-BE49-F238E27FC236}">
                <a16:creationId xmlns:a16="http://schemas.microsoft.com/office/drawing/2014/main" id="{2F48B403-2B57-7042-B860-767C07C204D5}"/>
              </a:ext>
            </a:extLst>
          </p:cNvPr>
          <p:cNvSpPr/>
          <p:nvPr/>
        </p:nvSpPr>
        <p:spPr>
          <a:xfrm>
            <a:off x="4696323" y="2880000"/>
            <a:ext cx="2420956" cy="999405"/>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0" tIns="182880" rIns="45719" bIns="45719" numCol="1" spcCol="38100" rtlCol="0" anchor="ctr" anchorCtr="0">
            <a:noAutofit/>
          </a:bodyPr>
          <a:lstStyle/>
          <a:p>
            <a:r>
              <a:rPr lang="en-US" sz="1600" dirty="0">
                <a:solidFill>
                  <a:schemeClr val="tx1">
                    <a:lumMod val="75000"/>
                    <a:lumOff val="25000"/>
                  </a:schemeClr>
                </a:solidFill>
                <a:latin typeface="Avenir Book" panose="02000503020000020003" pitchFamily="2" charset="0"/>
                <a:cs typeface="Arial" panose="020B0604020202020204" pitchFamily="34" charset="0"/>
              </a:rPr>
              <a:t>Focus on </a:t>
            </a:r>
            <a:r>
              <a:rPr lang="en-US" sz="1600" b="1" dirty="0">
                <a:solidFill>
                  <a:schemeClr val="tx1">
                    <a:lumMod val="75000"/>
                    <a:lumOff val="25000"/>
                  </a:schemeClr>
                </a:solidFill>
                <a:latin typeface="Avenir Book" panose="02000503020000020003" pitchFamily="2" charset="0"/>
                <a:cs typeface="Arial" panose="020B0604020202020204" pitchFamily="34" charset="0"/>
              </a:rPr>
              <a:t>Trends</a:t>
            </a:r>
          </a:p>
        </p:txBody>
      </p:sp>
      <p:sp>
        <p:nvSpPr>
          <p:cNvPr id="13" name="Rounded Rectangle 12">
            <a:extLst>
              <a:ext uri="{FF2B5EF4-FFF2-40B4-BE49-F238E27FC236}">
                <a16:creationId xmlns:a16="http://schemas.microsoft.com/office/drawing/2014/main" id="{E620B3E4-501C-8C46-AEB5-80004C302180}"/>
              </a:ext>
            </a:extLst>
          </p:cNvPr>
          <p:cNvSpPr/>
          <p:nvPr/>
        </p:nvSpPr>
        <p:spPr>
          <a:xfrm>
            <a:off x="506437" y="1295371"/>
            <a:ext cx="434821" cy="429039"/>
          </a:xfrm>
          <a:prstGeom prst="roundRect">
            <a:avLst>
              <a:gd name="adj" fmla="val 0"/>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kumimoji="0" lang="en-US" b="1" i="0" u="none" strike="noStrike" cap="none" spc="0" normalizeH="0" baseline="0" dirty="0">
              <a:ln>
                <a:noFill/>
              </a:ln>
              <a:solidFill>
                <a:schemeClr val="bg1"/>
              </a:solidFill>
              <a:uFillTx/>
              <a:sym typeface="Arial"/>
            </a:endParaRPr>
          </a:p>
        </p:txBody>
      </p:sp>
      <p:sp>
        <p:nvSpPr>
          <p:cNvPr id="16" name="Rounded Rectangle 15">
            <a:extLst>
              <a:ext uri="{FF2B5EF4-FFF2-40B4-BE49-F238E27FC236}">
                <a16:creationId xmlns:a16="http://schemas.microsoft.com/office/drawing/2014/main" id="{ACBF8502-058B-B84D-AA96-C8727F5DA207}"/>
              </a:ext>
            </a:extLst>
          </p:cNvPr>
          <p:cNvSpPr/>
          <p:nvPr/>
        </p:nvSpPr>
        <p:spPr>
          <a:xfrm>
            <a:off x="3172557" y="1295371"/>
            <a:ext cx="434821" cy="429039"/>
          </a:xfrm>
          <a:prstGeom prst="roundRect">
            <a:avLst>
              <a:gd name="adj" fmla="val 0"/>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kumimoji="0" lang="en-US" b="1" i="0" u="none" strike="noStrike" cap="none" spc="0" normalizeH="0" baseline="0" dirty="0">
              <a:ln>
                <a:noFill/>
              </a:ln>
              <a:solidFill>
                <a:schemeClr val="bg1"/>
              </a:solidFill>
              <a:uFillTx/>
              <a:sym typeface="Arial"/>
            </a:endParaRPr>
          </a:p>
        </p:txBody>
      </p:sp>
      <p:sp>
        <p:nvSpPr>
          <p:cNvPr id="19" name="Rounded Rectangle 18">
            <a:extLst>
              <a:ext uri="{FF2B5EF4-FFF2-40B4-BE49-F238E27FC236}">
                <a16:creationId xmlns:a16="http://schemas.microsoft.com/office/drawing/2014/main" id="{C9DE1298-3D2F-4444-B72F-D71A36E02CAC}"/>
              </a:ext>
            </a:extLst>
          </p:cNvPr>
          <p:cNvSpPr/>
          <p:nvPr/>
        </p:nvSpPr>
        <p:spPr>
          <a:xfrm>
            <a:off x="5949296" y="1295371"/>
            <a:ext cx="434821" cy="429039"/>
          </a:xfrm>
          <a:prstGeom prst="roundRect">
            <a:avLst>
              <a:gd name="adj" fmla="val 0"/>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kumimoji="0" lang="en-US" b="1" i="0" u="none" strike="noStrike" cap="none" spc="0" normalizeH="0" baseline="0" dirty="0">
              <a:ln>
                <a:noFill/>
              </a:ln>
              <a:solidFill>
                <a:schemeClr val="bg1"/>
              </a:solidFill>
              <a:uFillTx/>
              <a:sym typeface="Arial"/>
            </a:endParaRPr>
          </a:p>
        </p:txBody>
      </p:sp>
      <p:sp>
        <p:nvSpPr>
          <p:cNvPr id="22" name="Rounded Rectangle 21">
            <a:extLst>
              <a:ext uri="{FF2B5EF4-FFF2-40B4-BE49-F238E27FC236}">
                <a16:creationId xmlns:a16="http://schemas.microsoft.com/office/drawing/2014/main" id="{E0674F14-9AD4-5647-9E83-FABFA0E01BE5}"/>
              </a:ext>
            </a:extLst>
          </p:cNvPr>
          <p:cNvSpPr/>
          <p:nvPr/>
        </p:nvSpPr>
        <p:spPr>
          <a:xfrm>
            <a:off x="1667234" y="2701568"/>
            <a:ext cx="434821" cy="429039"/>
          </a:xfrm>
          <a:prstGeom prst="roundRect">
            <a:avLst>
              <a:gd name="adj" fmla="val 0"/>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kumimoji="0" lang="en-US" b="1" i="0" u="none" strike="noStrike" cap="none" spc="0" normalizeH="0" baseline="0" dirty="0">
              <a:ln>
                <a:noFill/>
              </a:ln>
              <a:solidFill>
                <a:schemeClr val="bg1"/>
              </a:solidFill>
              <a:uFillTx/>
              <a:sym typeface="Arial"/>
            </a:endParaRPr>
          </a:p>
        </p:txBody>
      </p:sp>
      <p:sp>
        <p:nvSpPr>
          <p:cNvPr id="25" name="Rounded Rectangle 24">
            <a:extLst>
              <a:ext uri="{FF2B5EF4-FFF2-40B4-BE49-F238E27FC236}">
                <a16:creationId xmlns:a16="http://schemas.microsoft.com/office/drawing/2014/main" id="{EE09729F-3E85-7F44-BD31-512424D03669}"/>
              </a:ext>
            </a:extLst>
          </p:cNvPr>
          <p:cNvSpPr/>
          <p:nvPr/>
        </p:nvSpPr>
        <p:spPr>
          <a:xfrm>
            <a:off x="4584160" y="2693867"/>
            <a:ext cx="434821" cy="429039"/>
          </a:xfrm>
          <a:prstGeom prst="roundRect">
            <a:avLst>
              <a:gd name="adj" fmla="val 0"/>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kumimoji="0" lang="en-US" b="1" i="0" u="none" strike="noStrike" cap="none" spc="0" normalizeH="0" baseline="0" dirty="0">
              <a:ln>
                <a:noFill/>
              </a:ln>
              <a:solidFill>
                <a:schemeClr val="bg1"/>
              </a:solidFill>
              <a:uFillTx/>
              <a:sym typeface="Arial"/>
            </a:endParaRPr>
          </a:p>
        </p:txBody>
      </p:sp>
      <p:sp>
        <p:nvSpPr>
          <p:cNvPr id="29" name="Title 28">
            <a:extLst>
              <a:ext uri="{FF2B5EF4-FFF2-40B4-BE49-F238E27FC236}">
                <a16:creationId xmlns:a16="http://schemas.microsoft.com/office/drawing/2014/main" id="{4E81A815-5273-544D-8E99-C1F607775C23}"/>
              </a:ext>
            </a:extLst>
          </p:cNvPr>
          <p:cNvSpPr>
            <a:spLocks noGrp="1"/>
          </p:cNvSpPr>
          <p:nvPr>
            <p:ph type="title"/>
          </p:nvPr>
        </p:nvSpPr>
        <p:spPr/>
        <p:txBody>
          <a:bodyPr/>
          <a:lstStyle/>
          <a:p>
            <a:r>
              <a:rPr lang="en-US" dirty="0">
                <a:solidFill>
                  <a:srgbClr val="DF5B32"/>
                </a:solidFill>
              </a:rPr>
              <a:t>Key</a:t>
            </a:r>
            <a:r>
              <a:rPr lang="en-US" dirty="0"/>
              <a:t> Takeaways</a:t>
            </a:r>
          </a:p>
        </p:txBody>
      </p:sp>
      <p:sp>
        <p:nvSpPr>
          <p:cNvPr id="30" name="TextBox 29">
            <a:extLst>
              <a:ext uri="{FF2B5EF4-FFF2-40B4-BE49-F238E27FC236}">
                <a16:creationId xmlns:a16="http://schemas.microsoft.com/office/drawing/2014/main" id="{77399223-3DC7-184F-AF0F-A0ED979C2DD6}"/>
              </a:ext>
            </a:extLst>
          </p:cNvPr>
          <p:cNvSpPr txBox="1"/>
          <p:nvPr/>
        </p:nvSpPr>
        <p:spPr>
          <a:xfrm>
            <a:off x="618978" y="1747887"/>
            <a:ext cx="527709" cy="461665"/>
          </a:xfrm>
          <a:prstGeom prst="rect">
            <a:avLst/>
          </a:prstGeom>
          <a:noFill/>
        </p:spPr>
        <p:txBody>
          <a:bodyPr wrap="none" rtlCol="0">
            <a:spAutoFit/>
          </a:bodyPr>
          <a:lstStyle/>
          <a:p>
            <a:pPr algn="l"/>
            <a:r>
              <a:rPr lang="en-US" sz="2400" dirty="0">
                <a:solidFill>
                  <a:schemeClr val="bg1">
                    <a:lumMod val="50000"/>
                  </a:schemeClr>
                </a:solidFill>
                <a:latin typeface="Arial" charset="0"/>
                <a:ea typeface="Arial" charset="0"/>
                <a:cs typeface="Arial" charset="0"/>
              </a:rPr>
              <a:t>01</a:t>
            </a:r>
          </a:p>
        </p:txBody>
      </p:sp>
      <p:sp>
        <p:nvSpPr>
          <p:cNvPr id="31" name="TextBox 30">
            <a:extLst>
              <a:ext uri="{FF2B5EF4-FFF2-40B4-BE49-F238E27FC236}">
                <a16:creationId xmlns:a16="http://schemas.microsoft.com/office/drawing/2014/main" id="{8EBCCA28-B478-6F4C-A81D-6D96F8644B4C}"/>
              </a:ext>
            </a:extLst>
          </p:cNvPr>
          <p:cNvSpPr txBox="1"/>
          <p:nvPr/>
        </p:nvSpPr>
        <p:spPr>
          <a:xfrm>
            <a:off x="3282665" y="1752872"/>
            <a:ext cx="527709" cy="461665"/>
          </a:xfrm>
          <a:prstGeom prst="rect">
            <a:avLst/>
          </a:prstGeom>
          <a:noFill/>
        </p:spPr>
        <p:txBody>
          <a:bodyPr wrap="none" rtlCol="0">
            <a:spAutoFit/>
          </a:bodyPr>
          <a:lstStyle/>
          <a:p>
            <a:pPr algn="l"/>
            <a:r>
              <a:rPr lang="en-US" sz="2400" dirty="0">
                <a:solidFill>
                  <a:schemeClr val="bg1">
                    <a:lumMod val="50000"/>
                  </a:schemeClr>
                </a:solidFill>
                <a:latin typeface="Arial" charset="0"/>
                <a:ea typeface="Arial" charset="0"/>
                <a:cs typeface="Arial" charset="0"/>
              </a:rPr>
              <a:t>02</a:t>
            </a:r>
          </a:p>
        </p:txBody>
      </p:sp>
      <p:sp>
        <p:nvSpPr>
          <p:cNvPr id="32" name="TextBox 31">
            <a:extLst>
              <a:ext uri="{FF2B5EF4-FFF2-40B4-BE49-F238E27FC236}">
                <a16:creationId xmlns:a16="http://schemas.microsoft.com/office/drawing/2014/main" id="{633E35DE-B634-AE4B-B365-BB8CD8DE8154}"/>
              </a:ext>
            </a:extLst>
          </p:cNvPr>
          <p:cNvSpPr txBox="1"/>
          <p:nvPr/>
        </p:nvSpPr>
        <p:spPr>
          <a:xfrm>
            <a:off x="6061459" y="1752872"/>
            <a:ext cx="527709" cy="461665"/>
          </a:xfrm>
          <a:prstGeom prst="rect">
            <a:avLst/>
          </a:prstGeom>
          <a:noFill/>
        </p:spPr>
        <p:txBody>
          <a:bodyPr wrap="none" rtlCol="0">
            <a:spAutoFit/>
          </a:bodyPr>
          <a:lstStyle/>
          <a:p>
            <a:pPr algn="l"/>
            <a:r>
              <a:rPr lang="en-US" sz="2400" dirty="0">
                <a:solidFill>
                  <a:schemeClr val="bg1">
                    <a:lumMod val="50000"/>
                  </a:schemeClr>
                </a:solidFill>
                <a:latin typeface="Arial" charset="0"/>
                <a:ea typeface="Arial" charset="0"/>
                <a:cs typeface="Arial" charset="0"/>
              </a:rPr>
              <a:t>03</a:t>
            </a:r>
          </a:p>
        </p:txBody>
      </p:sp>
      <p:sp>
        <p:nvSpPr>
          <p:cNvPr id="33" name="TextBox 32">
            <a:extLst>
              <a:ext uri="{FF2B5EF4-FFF2-40B4-BE49-F238E27FC236}">
                <a16:creationId xmlns:a16="http://schemas.microsoft.com/office/drawing/2014/main" id="{B496CDA3-2429-194E-B4ED-7F70F6843D64}"/>
              </a:ext>
            </a:extLst>
          </p:cNvPr>
          <p:cNvSpPr txBox="1"/>
          <p:nvPr/>
        </p:nvSpPr>
        <p:spPr>
          <a:xfrm>
            <a:off x="1779775" y="3168354"/>
            <a:ext cx="527709" cy="461665"/>
          </a:xfrm>
          <a:prstGeom prst="rect">
            <a:avLst/>
          </a:prstGeom>
          <a:noFill/>
        </p:spPr>
        <p:txBody>
          <a:bodyPr wrap="none" rtlCol="0">
            <a:spAutoFit/>
          </a:bodyPr>
          <a:lstStyle/>
          <a:p>
            <a:pPr algn="l"/>
            <a:r>
              <a:rPr lang="en-US" sz="2400" dirty="0">
                <a:solidFill>
                  <a:schemeClr val="bg1">
                    <a:lumMod val="50000"/>
                  </a:schemeClr>
                </a:solidFill>
                <a:latin typeface="Arial" charset="0"/>
                <a:ea typeface="Arial" charset="0"/>
                <a:cs typeface="Arial" charset="0"/>
              </a:rPr>
              <a:t>04</a:t>
            </a:r>
          </a:p>
        </p:txBody>
      </p:sp>
      <p:sp>
        <p:nvSpPr>
          <p:cNvPr id="34" name="TextBox 33">
            <a:extLst>
              <a:ext uri="{FF2B5EF4-FFF2-40B4-BE49-F238E27FC236}">
                <a16:creationId xmlns:a16="http://schemas.microsoft.com/office/drawing/2014/main" id="{A943DAD2-CBAC-EE4D-9F7E-2DE1758D6C10}"/>
              </a:ext>
            </a:extLst>
          </p:cNvPr>
          <p:cNvSpPr txBox="1"/>
          <p:nvPr/>
        </p:nvSpPr>
        <p:spPr>
          <a:xfrm>
            <a:off x="4696323" y="3154021"/>
            <a:ext cx="527709" cy="461665"/>
          </a:xfrm>
          <a:prstGeom prst="rect">
            <a:avLst/>
          </a:prstGeom>
          <a:noFill/>
        </p:spPr>
        <p:txBody>
          <a:bodyPr wrap="square" rtlCol="0">
            <a:spAutoFit/>
          </a:bodyPr>
          <a:lstStyle/>
          <a:p>
            <a:pPr algn="l"/>
            <a:r>
              <a:rPr lang="en-US" sz="2400" dirty="0">
                <a:solidFill>
                  <a:schemeClr val="bg1">
                    <a:lumMod val="50000"/>
                  </a:schemeClr>
                </a:solidFill>
                <a:latin typeface="Arial" charset="0"/>
                <a:ea typeface="Arial" charset="0"/>
                <a:cs typeface="Arial" charset="0"/>
              </a:rPr>
              <a:t>05</a:t>
            </a:r>
          </a:p>
        </p:txBody>
      </p:sp>
      <p:pic>
        <p:nvPicPr>
          <p:cNvPr id="36" name="Picture 35">
            <a:extLst>
              <a:ext uri="{FF2B5EF4-FFF2-40B4-BE49-F238E27FC236}">
                <a16:creationId xmlns:a16="http://schemas.microsoft.com/office/drawing/2014/main" id="{ED7F3548-0711-4347-B10B-85E280FAA05D}"/>
              </a:ext>
            </a:extLst>
          </p:cNvPr>
          <p:cNvPicPr>
            <a:picLocks noChangeAspect="1"/>
          </p:cNvPicPr>
          <p:nvPr/>
        </p:nvPicPr>
        <p:blipFill>
          <a:blip r:embed="rId3"/>
          <a:stretch>
            <a:fillRect/>
          </a:stretch>
        </p:blipFill>
        <p:spPr>
          <a:xfrm>
            <a:off x="3247994" y="1366327"/>
            <a:ext cx="274320" cy="274320"/>
          </a:xfrm>
          <a:prstGeom prst="rect">
            <a:avLst/>
          </a:prstGeom>
        </p:spPr>
      </p:pic>
      <p:pic>
        <p:nvPicPr>
          <p:cNvPr id="37" name="Picture 36">
            <a:extLst>
              <a:ext uri="{FF2B5EF4-FFF2-40B4-BE49-F238E27FC236}">
                <a16:creationId xmlns:a16="http://schemas.microsoft.com/office/drawing/2014/main" id="{A8D9B5EE-C64A-134B-B02C-98B7501855FE}"/>
              </a:ext>
            </a:extLst>
          </p:cNvPr>
          <p:cNvPicPr>
            <a:picLocks noChangeAspect="1"/>
          </p:cNvPicPr>
          <p:nvPr/>
        </p:nvPicPr>
        <p:blipFill>
          <a:blip r:embed="rId4"/>
          <a:stretch>
            <a:fillRect/>
          </a:stretch>
        </p:blipFill>
        <p:spPr>
          <a:xfrm>
            <a:off x="6072083" y="1360753"/>
            <a:ext cx="189245" cy="274320"/>
          </a:xfrm>
          <a:prstGeom prst="rect">
            <a:avLst/>
          </a:prstGeom>
        </p:spPr>
      </p:pic>
      <p:pic>
        <p:nvPicPr>
          <p:cNvPr id="38" name="Picture 37">
            <a:extLst>
              <a:ext uri="{FF2B5EF4-FFF2-40B4-BE49-F238E27FC236}">
                <a16:creationId xmlns:a16="http://schemas.microsoft.com/office/drawing/2014/main" id="{911B66CF-D45F-BA4F-89A5-6F54D748C831}"/>
              </a:ext>
            </a:extLst>
          </p:cNvPr>
          <p:cNvPicPr>
            <a:picLocks noChangeAspect="1"/>
          </p:cNvPicPr>
          <p:nvPr/>
        </p:nvPicPr>
        <p:blipFill>
          <a:blip r:embed="rId5"/>
          <a:stretch>
            <a:fillRect/>
          </a:stretch>
        </p:blipFill>
        <p:spPr>
          <a:xfrm>
            <a:off x="1712553" y="2779468"/>
            <a:ext cx="344182" cy="273237"/>
          </a:xfrm>
          <a:prstGeom prst="rect">
            <a:avLst/>
          </a:prstGeom>
        </p:spPr>
      </p:pic>
      <p:sp>
        <p:nvSpPr>
          <p:cNvPr id="40" name="Triangle 39">
            <a:extLst>
              <a:ext uri="{FF2B5EF4-FFF2-40B4-BE49-F238E27FC236}">
                <a16:creationId xmlns:a16="http://schemas.microsoft.com/office/drawing/2014/main" id="{CC33F309-6955-0442-B159-60C059D387F4}"/>
              </a:ext>
            </a:extLst>
          </p:cNvPr>
          <p:cNvSpPr/>
          <p:nvPr/>
        </p:nvSpPr>
        <p:spPr bwMode="auto">
          <a:xfrm rot="16200000">
            <a:off x="513722" y="1713918"/>
            <a:ext cx="95212" cy="115297"/>
          </a:xfrm>
          <a:prstGeom prst="triangle">
            <a:avLst>
              <a:gd name="adj" fmla="val 100000"/>
            </a:avLst>
          </a:prstGeom>
          <a:solidFill>
            <a:srgbClr val="B1452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1" name="Triangle 40">
            <a:extLst>
              <a:ext uri="{FF2B5EF4-FFF2-40B4-BE49-F238E27FC236}">
                <a16:creationId xmlns:a16="http://schemas.microsoft.com/office/drawing/2014/main" id="{F9E23671-FD8F-5747-A248-5F643DDF7958}"/>
              </a:ext>
            </a:extLst>
          </p:cNvPr>
          <p:cNvSpPr/>
          <p:nvPr/>
        </p:nvSpPr>
        <p:spPr bwMode="auto">
          <a:xfrm rot="16200000">
            <a:off x="1674519" y="3115330"/>
            <a:ext cx="95212" cy="115297"/>
          </a:xfrm>
          <a:prstGeom prst="triangle">
            <a:avLst>
              <a:gd name="adj" fmla="val 100000"/>
            </a:avLst>
          </a:prstGeom>
          <a:solidFill>
            <a:srgbClr val="B1452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3" name="Triangle 42">
            <a:extLst>
              <a:ext uri="{FF2B5EF4-FFF2-40B4-BE49-F238E27FC236}">
                <a16:creationId xmlns:a16="http://schemas.microsoft.com/office/drawing/2014/main" id="{115AE923-AA88-D64A-B505-46878A1F4809}"/>
              </a:ext>
            </a:extLst>
          </p:cNvPr>
          <p:cNvSpPr/>
          <p:nvPr/>
        </p:nvSpPr>
        <p:spPr bwMode="auto">
          <a:xfrm rot="16200000">
            <a:off x="3180296" y="1713919"/>
            <a:ext cx="95212" cy="115297"/>
          </a:xfrm>
          <a:prstGeom prst="triangle">
            <a:avLst>
              <a:gd name="adj" fmla="val 100000"/>
            </a:avLst>
          </a:prstGeom>
          <a:solidFill>
            <a:srgbClr val="B1452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4" name="Triangle 43">
            <a:extLst>
              <a:ext uri="{FF2B5EF4-FFF2-40B4-BE49-F238E27FC236}">
                <a16:creationId xmlns:a16="http://schemas.microsoft.com/office/drawing/2014/main" id="{90C6570D-81B5-034C-A8E6-6DCB0EF4FA48}"/>
              </a:ext>
            </a:extLst>
          </p:cNvPr>
          <p:cNvSpPr/>
          <p:nvPr/>
        </p:nvSpPr>
        <p:spPr bwMode="auto">
          <a:xfrm rot="16200000">
            <a:off x="5959253" y="1713919"/>
            <a:ext cx="95212" cy="115297"/>
          </a:xfrm>
          <a:prstGeom prst="triangle">
            <a:avLst>
              <a:gd name="adj" fmla="val 100000"/>
            </a:avLst>
          </a:prstGeom>
          <a:solidFill>
            <a:srgbClr val="B1452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sp>
        <p:nvSpPr>
          <p:cNvPr id="45" name="Triangle 44">
            <a:extLst>
              <a:ext uri="{FF2B5EF4-FFF2-40B4-BE49-F238E27FC236}">
                <a16:creationId xmlns:a16="http://schemas.microsoft.com/office/drawing/2014/main" id="{5504A2CB-591C-5C45-B665-C208EEFA9B1C}"/>
              </a:ext>
            </a:extLst>
          </p:cNvPr>
          <p:cNvSpPr/>
          <p:nvPr/>
        </p:nvSpPr>
        <p:spPr bwMode="auto">
          <a:xfrm rot="16200000">
            <a:off x="4594117" y="3114302"/>
            <a:ext cx="95212" cy="115297"/>
          </a:xfrm>
          <a:prstGeom prst="triangle">
            <a:avLst>
              <a:gd name="adj" fmla="val 100000"/>
            </a:avLst>
          </a:prstGeom>
          <a:solidFill>
            <a:srgbClr val="B1452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a:ln>
                <a:noFill/>
              </a:ln>
              <a:solidFill>
                <a:schemeClr val="bg1"/>
              </a:solidFill>
              <a:effectLst/>
              <a:latin typeface="Lato" charset="0"/>
              <a:ea typeface="Lato" charset="0"/>
              <a:cs typeface="Lato" charset="0"/>
            </a:endParaRPr>
          </a:p>
        </p:txBody>
      </p:sp>
      <p:pic>
        <p:nvPicPr>
          <p:cNvPr id="3" name="Graphic 2" descr="Trophy">
            <a:extLst>
              <a:ext uri="{FF2B5EF4-FFF2-40B4-BE49-F238E27FC236}">
                <a16:creationId xmlns:a16="http://schemas.microsoft.com/office/drawing/2014/main" id="{3ADCA0FF-742F-3C45-85FB-7777DA784F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1458" y="1350625"/>
            <a:ext cx="362881" cy="362881"/>
          </a:xfrm>
          <a:prstGeom prst="rect">
            <a:avLst/>
          </a:prstGeom>
        </p:spPr>
      </p:pic>
      <p:pic>
        <p:nvPicPr>
          <p:cNvPr id="12" name="Graphic 11" descr="Upward trend">
            <a:extLst>
              <a:ext uri="{FF2B5EF4-FFF2-40B4-BE49-F238E27FC236}">
                <a16:creationId xmlns:a16="http://schemas.microsoft.com/office/drawing/2014/main" id="{61A03E88-09B8-4D44-B090-63E6D1F7B9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10817" y="2725333"/>
            <a:ext cx="381505" cy="381505"/>
          </a:xfrm>
          <a:prstGeom prst="rect">
            <a:avLst/>
          </a:prstGeom>
        </p:spPr>
      </p:pic>
    </p:spTree>
    <p:extLst>
      <p:ext uri="{BB962C8B-B14F-4D97-AF65-F5344CB8AC3E}">
        <p14:creationId xmlns:p14="http://schemas.microsoft.com/office/powerpoint/2010/main" val="3417761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Google Shape;117;p26"/>
          <p:cNvGrpSpPr/>
          <p:nvPr/>
        </p:nvGrpSpPr>
        <p:grpSpPr>
          <a:xfrm>
            <a:off x="274163" y="0"/>
            <a:ext cx="8589662" cy="4763438"/>
            <a:chOff x="833302" y="503211"/>
            <a:chExt cx="7979956" cy="4425323"/>
          </a:xfrm>
        </p:grpSpPr>
        <p:sp>
          <p:nvSpPr>
            <p:cNvPr id="118" name="Google Shape;118;p26"/>
            <p:cNvSpPr/>
            <p:nvPr/>
          </p:nvSpPr>
          <p:spPr>
            <a:xfrm>
              <a:off x="833302" y="756348"/>
              <a:ext cx="7979956" cy="3940647"/>
            </a:xfrm>
            <a:prstGeom prst="rect">
              <a:avLst/>
            </a:prstGeom>
            <a:solidFill>
              <a:srgbClr val="BABAB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19" name="Google Shape;119;p26"/>
            <p:cNvPicPr preferRelativeResize="0"/>
            <p:nvPr/>
          </p:nvPicPr>
          <p:blipFill rotWithShape="1">
            <a:blip r:embed="rId3">
              <a:alphaModFix/>
            </a:blip>
            <a:srcRect/>
            <a:stretch/>
          </p:blipFill>
          <p:spPr>
            <a:xfrm>
              <a:off x="1122555" y="503211"/>
              <a:ext cx="7401448" cy="4425323"/>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FB11-828A-CC45-A490-08141627B9DF}"/>
              </a:ext>
            </a:extLst>
          </p:cNvPr>
          <p:cNvSpPr>
            <a:spLocks noGrp="1"/>
          </p:cNvSpPr>
          <p:nvPr>
            <p:ph type="title"/>
          </p:nvPr>
        </p:nvSpPr>
        <p:spPr/>
        <p:txBody>
          <a:bodyPr/>
          <a:lstStyle/>
          <a:p>
            <a:r>
              <a:rPr lang="en-US" dirty="0"/>
              <a:t>How’s Sam doing?</a:t>
            </a:r>
          </a:p>
        </p:txBody>
      </p:sp>
      <p:pic>
        <p:nvPicPr>
          <p:cNvPr id="5" name="Content Placeholder 4" descr="A picture containing person, young, holding, child&#10;&#10;Description automatically generated">
            <a:extLst>
              <a:ext uri="{FF2B5EF4-FFF2-40B4-BE49-F238E27FC236}">
                <a16:creationId xmlns:a16="http://schemas.microsoft.com/office/drawing/2014/main" id="{00CD15C8-22F0-9445-BB0B-7C753D377A11}"/>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511278" y="1594170"/>
            <a:ext cx="2922024" cy="1948016"/>
          </a:xfrm>
        </p:spPr>
      </p:pic>
      <p:graphicFrame>
        <p:nvGraphicFramePr>
          <p:cNvPr id="6" name="Content Placeholder 3">
            <a:extLst>
              <a:ext uri="{FF2B5EF4-FFF2-40B4-BE49-F238E27FC236}">
                <a16:creationId xmlns:a16="http://schemas.microsoft.com/office/drawing/2014/main" id="{95EFDDCB-E6A5-CF4A-9CD8-E5DC6A2CC10F}"/>
              </a:ext>
            </a:extLst>
          </p:cNvPr>
          <p:cNvGraphicFramePr>
            <a:graphicFrameLocks/>
          </p:cNvGraphicFramePr>
          <p:nvPr/>
        </p:nvGraphicFramePr>
        <p:xfrm>
          <a:off x="3887391" y="740569"/>
          <a:ext cx="4629150" cy="36552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156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FB11-828A-CC45-A490-08141627B9DF}"/>
              </a:ext>
            </a:extLst>
          </p:cNvPr>
          <p:cNvSpPr>
            <a:spLocks noGrp="1"/>
          </p:cNvSpPr>
          <p:nvPr>
            <p:ph type="title"/>
          </p:nvPr>
        </p:nvSpPr>
        <p:spPr/>
        <p:txBody>
          <a:bodyPr/>
          <a:lstStyle/>
          <a:p>
            <a:r>
              <a:rPr lang="en-US" dirty="0"/>
              <a:t>It depends…</a:t>
            </a:r>
          </a:p>
        </p:txBody>
      </p:sp>
      <p:graphicFrame>
        <p:nvGraphicFramePr>
          <p:cNvPr id="6" name="Content Placeholder 3">
            <a:extLst>
              <a:ext uri="{FF2B5EF4-FFF2-40B4-BE49-F238E27FC236}">
                <a16:creationId xmlns:a16="http://schemas.microsoft.com/office/drawing/2014/main" id="{95EFDDCB-E6A5-CF4A-9CD8-E5DC6A2CC10F}"/>
              </a:ext>
            </a:extLst>
          </p:cNvPr>
          <p:cNvGraphicFramePr>
            <a:graphicFrameLocks/>
          </p:cNvGraphicFramePr>
          <p:nvPr/>
        </p:nvGraphicFramePr>
        <p:xfrm>
          <a:off x="3887391" y="740569"/>
          <a:ext cx="4629150" cy="3655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199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69312A-5DD7-EB4E-A512-702B3DE55ABC}"/>
              </a:ext>
            </a:extLst>
          </p:cNvPr>
          <p:cNvSpPr>
            <a:spLocks noGrp="1"/>
          </p:cNvSpPr>
          <p:nvPr>
            <p:ph type="title"/>
          </p:nvPr>
        </p:nvSpPr>
        <p:spPr>
          <a:xfrm>
            <a:off x="293204" y="273844"/>
            <a:ext cx="8510380" cy="994172"/>
          </a:xfrm>
        </p:spPr>
        <p:txBody>
          <a:bodyPr wrap="square" anchor="ctr">
            <a:normAutofit/>
          </a:bodyPr>
          <a:lstStyle/>
          <a:p>
            <a:pPr marL="0" indent="0">
              <a:buNone/>
            </a:pPr>
            <a:r>
              <a:rPr lang="en-US"/>
              <a:t>It depends…..</a:t>
            </a:r>
          </a:p>
        </p:txBody>
      </p:sp>
      <p:graphicFrame>
        <p:nvGraphicFramePr>
          <p:cNvPr id="9" name="Content Placeholder 6">
            <a:extLst>
              <a:ext uri="{FF2B5EF4-FFF2-40B4-BE49-F238E27FC236}">
                <a16:creationId xmlns:a16="http://schemas.microsoft.com/office/drawing/2014/main" id="{DCF1FE9D-CFF7-491E-9C41-555597F02EC3}"/>
              </a:ext>
            </a:extLst>
          </p:cNvPr>
          <p:cNvGraphicFramePr>
            <a:graphicFrameLocks noGrp="1"/>
          </p:cNvGraphicFramePr>
          <p:nvPr>
            <p:ph sz="half" idx="1"/>
            <p:extLst>
              <p:ext uri="{D42A27DB-BD31-4B8C-83A1-F6EECF244321}">
                <p14:modId xmlns:p14="http://schemas.microsoft.com/office/powerpoint/2010/main" val="2448976359"/>
              </p:ext>
            </p:extLst>
          </p:nvPr>
        </p:nvGraphicFramePr>
        <p:xfrm>
          <a:off x="628650" y="1369219"/>
          <a:ext cx="38862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3">
            <a:extLst>
              <a:ext uri="{FF2B5EF4-FFF2-40B4-BE49-F238E27FC236}">
                <a16:creationId xmlns:a16="http://schemas.microsoft.com/office/drawing/2014/main" id="{D68EED7A-9691-F649-A3C1-BC1D7F9E3D01}"/>
              </a:ext>
            </a:extLst>
          </p:cNvPr>
          <p:cNvGraphicFramePr>
            <a:graphicFrameLocks noGrp="1"/>
          </p:cNvGraphicFramePr>
          <p:nvPr>
            <p:ph sz="half" idx="2"/>
          </p:nvPr>
        </p:nvGraphicFramePr>
        <p:xfrm>
          <a:off x="4629150" y="1370013"/>
          <a:ext cx="3886200" cy="326231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614040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69312A-5DD7-EB4E-A512-702B3DE55ABC}"/>
              </a:ext>
            </a:extLst>
          </p:cNvPr>
          <p:cNvSpPr>
            <a:spLocks noGrp="1"/>
          </p:cNvSpPr>
          <p:nvPr>
            <p:ph type="title"/>
          </p:nvPr>
        </p:nvSpPr>
        <p:spPr>
          <a:xfrm>
            <a:off x="293204" y="273844"/>
            <a:ext cx="8510380" cy="994172"/>
          </a:xfrm>
        </p:spPr>
        <p:txBody>
          <a:bodyPr wrap="square" anchor="ctr">
            <a:normAutofit/>
          </a:bodyPr>
          <a:lstStyle/>
          <a:p>
            <a:pPr marL="0" indent="0">
              <a:buNone/>
            </a:pPr>
            <a:r>
              <a:rPr lang="en-US"/>
              <a:t>It depends…..</a:t>
            </a:r>
          </a:p>
        </p:txBody>
      </p:sp>
      <p:graphicFrame>
        <p:nvGraphicFramePr>
          <p:cNvPr id="9" name="Content Placeholder 6">
            <a:extLst>
              <a:ext uri="{FF2B5EF4-FFF2-40B4-BE49-F238E27FC236}">
                <a16:creationId xmlns:a16="http://schemas.microsoft.com/office/drawing/2014/main" id="{63E5C60F-4AD9-475D-B15B-2218AB044417}"/>
              </a:ext>
            </a:extLst>
          </p:cNvPr>
          <p:cNvGraphicFramePr>
            <a:graphicFrameLocks noGrp="1"/>
          </p:cNvGraphicFramePr>
          <p:nvPr>
            <p:ph sz="half" idx="2"/>
            <p:extLst>
              <p:ext uri="{D42A27DB-BD31-4B8C-83A1-F6EECF244321}">
                <p14:modId xmlns:p14="http://schemas.microsoft.com/office/powerpoint/2010/main" val="3951060038"/>
              </p:ext>
            </p:extLst>
          </p:nvPr>
        </p:nvGraphicFramePr>
        <p:xfrm>
          <a:off x="4629150" y="1369219"/>
          <a:ext cx="38862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3">
            <a:extLst>
              <a:ext uri="{FF2B5EF4-FFF2-40B4-BE49-F238E27FC236}">
                <a16:creationId xmlns:a16="http://schemas.microsoft.com/office/drawing/2014/main" id="{C6FA5913-B9D6-144F-A35D-E0FF460BDC28}"/>
              </a:ext>
            </a:extLst>
          </p:cNvPr>
          <p:cNvGraphicFramePr>
            <a:graphicFrameLocks noGrp="1"/>
          </p:cNvGraphicFramePr>
          <p:nvPr>
            <p:ph sz="half" idx="1"/>
          </p:nvPr>
        </p:nvGraphicFramePr>
        <p:xfrm>
          <a:off x="628650" y="1370013"/>
          <a:ext cx="3886200" cy="326231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47760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269312A-5DD7-EB4E-A512-702B3DE55ABC}"/>
              </a:ext>
            </a:extLst>
          </p:cNvPr>
          <p:cNvSpPr>
            <a:spLocks noGrp="1"/>
          </p:cNvSpPr>
          <p:nvPr>
            <p:ph type="title"/>
          </p:nvPr>
        </p:nvSpPr>
        <p:spPr>
          <a:xfrm>
            <a:off x="293204" y="273844"/>
            <a:ext cx="8510380" cy="994172"/>
          </a:xfrm>
        </p:spPr>
        <p:txBody>
          <a:bodyPr wrap="square" anchor="ctr">
            <a:normAutofit/>
          </a:bodyPr>
          <a:lstStyle/>
          <a:p>
            <a:pPr marL="0" indent="0">
              <a:buNone/>
            </a:pPr>
            <a:r>
              <a:rPr lang="en-US" dirty="0"/>
              <a:t>It depends…..</a:t>
            </a:r>
          </a:p>
        </p:txBody>
      </p:sp>
      <p:graphicFrame>
        <p:nvGraphicFramePr>
          <p:cNvPr id="9" name="Content Placeholder 6">
            <a:extLst>
              <a:ext uri="{FF2B5EF4-FFF2-40B4-BE49-F238E27FC236}">
                <a16:creationId xmlns:a16="http://schemas.microsoft.com/office/drawing/2014/main" id="{63E5C60F-4AD9-475D-B15B-2218AB044417}"/>
              </a:ext>
            </a:extLst>
          </p:cNvPr>
          <p:cNvGraphicFramePr>
            <a:graphicFrameLocks noGrp="1"/>
          </p:cNvGraphicFramePr>
          <p:nvPr>
            <p:ph sz="half" idx="1"/>
            <p:extLst>
              <p:ext uri="{D42A27DB-BD31-4B8C-83A1-F6EECF244321}">
                <p14:modId xmlns:p14="http://schemas.microsoft.com/office/powerpoint/2010/main" val="715399100"/>
              </p:ext>
            </p:extLst>
          </p:nvPr>
        </p:nvGraphicFramePr>
        <p:xfrm>
          <a:off x="628650" y="1369219"/>
          <a:ext cx="38862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a:extLst>
              <a:ext uri="{FF2B5EF4-FFF2-40B4-BE49-F238E27FC236}">
                <a16:creationId xmlns:a16="http://schemas.microsoft.com/office/drawing/2014/main" id="{AF87E87F-6317-DE40-8560-4E1A21C1C200}"/>
              </a:ext>
            </a:extLst>
          </p:cNvPr>
          <p:cNvGraphicFramePr>
            <a:graphicFrameLocks noGrp="1"/>
          </p:cNvGraphicFramePr>
          <p:nvPr>
            <p:ph sz="half" idx="2"/>
          </p:nvPr>
        </p:nvGraphicFramePr>
        <p:xfrm>
          <a:off x="4629150" y="1370013"/>
          <a:ext cx="3886200" cy="326231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58457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44A4-0EBF-814D-B435-525D106C6396}"/>
              </a:ext>
            </a:extLst>
          </p:cNvPr>
          <p:cNvSpPr>
            <a:spLocks noGrp="1"/>
          </p:cNvSpPr>
          <p:nvPr>
            <p:ph type="title"/>
          </p:nvPr>
        </p:nvSpPr>
        <p:spPr/>
        <p:txBody>
          <a:bodyPr/>
          <a:lstStyle/>
          <a:p>
            <a:r>
              <a:rPr lang="en-US" dirty="0"/>
              <a:t>What is the goal?</a:t>
            </a:r>
          </a:p>
        </p:txBody>
      </p:sp>
      <p:sp>
        <p:nvSpPr>
          <p:cNvPr id="3" name="Text Placeholder 2">
            <a:extLst>
              <a:ext uri="{FF2B5EF4-FFF2-40B4-BE49-F238E27FC236}">
                <a16:creationId xmlns:a16="http://schemas.microsoft.com/office/drawing/2014/main" id="{3194CC6B-F9C4-0E4B-B45B-8805BDE52E01}"/>
              </a:ext>
            </a:extLst>
          </p:cNvPr>
          <p:cNvSpPr>
            <a:spLocks noGrp="1"/>
          </p:cNvSpPr>
          <p:nvPr>
            <p:ph type="body" idx="1"/>
          </p:nvPr>
        </p:nvSpPr>
        <p:spPr/>
        <p:txBody>
          <a:bodyPr/>
          <a:lstStyle/>
          <a:p>
            <a:r>
              <a:rPr lang="en-US" dirty="0"/>
              <a:t>What questions does the business need answering</a:t>
            </a:r>
          </a:p>
        </p:txBody>
      </p:sp>
      <p:pic>
        <p:nvPicPr>
          <p:cNvPr id="8" name="Picture 7" descr="A picture containing timeline&#10;&#10;Description automatically generated">
            <a:extLst>
              <a:ext uri="{FF2B5EF4-FFF2-40B4-BE49-F238E27FC236}">
                <a16:creationId xmlns:a16="http://schemas.microsoft.com/office/drawing/2014/main" id="{FAC778F2-9E0F-3C41-AEA5-3B48848B887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048481" y="334296"/>
            <a:ext cx="5471631" cy="2389651"/>
          </a:xfrm>
          <a:prstGeom prst="rect">
            <a:avLst/>
          </a:prstGeom>
        </p:spPr>
      </p:pic>
      <p:sp>
        <p:nvSpPr>
          <p:cNvPr id="9" name="TextBox 8">
            <a:extLst>
              <a:ext uri="{FF2B5EF4-FFF2-40B4-BE49-F238E27FC236}">
                <a16:creationId xmlns:a16="http://schemas.microsoft.com/office/drawing/2014/main" id="{334830FA-0BE9-D145-BA3C-C699968D7FFB}"/>
              </a:ext>
            </a:extLst>
          </p:cNvPr>
          <p:cNvSpPr txBox="1"/>
          <p:nvPr/>
        </p:nvSpPr>
        <p:spPr>
          <a:xfrm>
            <a:off x="4164730" y="4832140"/>
            <a:ext cx="4345858" cy="230832"/>
          </a:xfrm>
          <a:prstGeom prst="rect">
            <a:avLst/>
          </a:prstGeom>
          <a:noFill/>
        </p:spPr>
        <p:txBody>
          <a:bodyPr wrap="square" rtlCol="0">
            <a:spAutoFit/>
          </a:bodyPr>
          <a:lstStyle/>
          <a:p>
            <a:r>
              <a:rPr lang="en-US" sz="900" dirty="0">
                <a:hlinkClick r:id="rId4" tooltip="https://www.flickr.com/photos/morville/40648152642"/>
              </a:rPr>
              <a:t>This Photo</a:t>
            </a:r>
            <a:r>
              <a:rPr lang="en-US" sz="900" dirty="0"/>
              <a:t> by Unknown Author is licensed under </a:t>
            </a:r>
            <a:r>
              <a:rPr lang="en-US" sz="900" dirty="0">
                <a:hlinkClick r:id="rId5" tooltip="https://creativecommons.org/licenses/by/3.0/"/>
              </a:rPr>
              <a:t>CC BY</a:t>
            </a:r>
            <a:endParaRPr lang="en-US" sz="900" dirty="0"/>
          </a:p>
        </p:txBody>
      </p:sp>
    </p:spTree>
    <p:extLst>
      <p:ext uri="{BB962C8B-B14F-4D97-AF65-F5344CB8AC3E}">
        <p14:creationId xmlns:p14="http://schemas.microsoft.com/office/powerpoint/2010/main" val="1849230305"/>
      </p:ext>
    </p:extLst>
  </p:cSld>
  <p:clrMapOvr>
    <a:masterClrMapping/>
  </p:clrMapOvr>
</p:sld>
</file>

<file path=ppt/theme/theme1.xml><?xml version="1.0" encoding="utf-8"?>
<a:theme xmlns:a="http://schemas.openxmlformats.org/drawingml/2006/main" name="2_Custom Design">
  <a:themeElements>
    <a:clrScheme name="Tasktop">
      <a:dk1>
        <a:srgbClr val="000000"/>
      </a:dk1>
      <a:lt1>
        <a:srgbClr val="FFFFFF"/>
      </a:lt1>
      <a:dk2>
        <a:srgbClr val="44546A"/>
      </a:dk2>
      <a:lt2>
        <a:srgbClr val="E7E6E6"/>
      </a:lt2>
      <a:accent1>
        <a:srgbClr val="81BB40"/>
      </a:accent1>
      <a:accent2>
        <a:srgbClr val="E2E339"/>
      </a:accent2>
      <a:accent3>
        <a:srgbClr val="E05928"/>
      </a:accent3>
      <a:accent4>
        <a:srgbClr val="A77DB1"/>
      </a:accent4>
      <a:accent5>
        <a:srgbClr val="0099BD"/>
      </a:accent5>
      <a:accent6>
        <a:srgbClr val="57575B"/>
      </a:accent6>
      <a:hlink>
        <a:srgbClr val="AEB2B0"/>
      </a:hlink>
      <a:folHlink>
        <a:srgbClr val="81BB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T-template_2020" id="{DDA68BA4-08EF-F241-9344-C84BE315EAC6}" vid="{1A28F19D-E78F-9644-8052-8D97A423D4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3359</TotalTime>
  <Words>2143</Words>
  <Application>Microsoft Macintosh PowerPoint</Application>
  <PresentationFormat>On-screen Show (16:9)</PresentationFormat>
  <Paragraphs>328</Paragraphs>
  <Slides>37</Slides>
  <Notes>33</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 Regular</vt:lpstr>
      <vt:lpstr>Avenir</vt:lpstr>
      <vt:lpstr>Avenir Book</vt:lpstr>
      <vt:lpstr>Calibri</vt:lpstr>
      <vt:lpstr>Arial</vt:lpstr>
      <vt:lpstr>Lato</vt:lpstr>
      <vt:lpstr>Calibri Light</vt:lpstr>
      <vt:lpstr>Century Gothic</vt:lpstr>
      <vt:lpstr>2_Custom Design</vt:lpstr>
      <vt:lpstr>Office Theme</vt:lpstr>
      <vt:lpstr>Outcomes over Outputs</vt:lpstr>
      <vt:lpstr>PowerPoint Presentation</vt:lpstr>
      <vt:lpstr>Not everything that can be counted counts</vt:lpstr>
      <vt:lpstr>How’s Sam doing?</vt:lpstr>
      <vt:lpstr>It depends…</vt:lpstr>
      <vt:lpstr>It depends…..</vt:lpstr>
      <vt:lpstr>It depends…..</vt:lpstr>
      <vt:lpstr>It depends…..</vt:lpstr>
      <vt:lpstr>What is the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and Measure of Value</vt:lpstr>
      <vt:lpstr>PowerPoint Presentation</vt:lpstr>
      <vt:lpstr>PowerPoint Presentation</vt:lpstr>
      <vt:lpstr>Who are My Customers and Influencers? Some Examples</vt:lpstr>
      <vt:lpstr>Value is mapped to top-level company concern</vt:lpstr>
      <vt:lpstr>Identify Impacts Business Outcomes</vt:lpstr>
      <vt:lpstr>Which view of an account do you prefer?</vt:lpstr>
      <vt:lpstr>Flow Metrics align the business and IT through a common understanding of value</vt:lpstr>
      <vt:lpstr>Different metrics for different contexts</vt:lpstr>
      <vt:lpstr>PowerPoint Presentation</vt:lpstr>
      <vt:lpstr>PowerPoint Presentation</vt:lpstr>
      <vt:lpstr>PowerPoint Presentation</vt:lpstr>
      <vt:lpstr>PowerPoint Presentation</vt:lpstr>
      <vt:lpstr>PowerPoint Presentation</vt:lpstr>
      <vt:lpstr>What customers saw</vt:lpstr>
      <vt:lpstr>PowerPoint Presentation</vt:lpstr>
      <vt:lpstr>PowerPoint Presentation</vt:lpstr>
      <vt:lpstr>Which metric do we focus on?</vt:lpstr>
      <vt:lpstr>PowerPoint Presentation</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Software at Scale</dc:title>
  <dc:creator>Laksh Ranganathan</dc:creator>
  <cp:lastModifiedBy>Laurel Heenan</cp:lastModifiedBy>
  <cp:revision>51</cp:revision>
  <dcterms:created xsi:type="dcterms:W3CDTF">2020-09-28T05:36:22Z</dcterms:created>
  <dcterms:modified xsi:type="dcterms:W3CDTF">2020-09-30T17:42:36Z</dcterms:modified>
</cp:coreProperties>
</file>